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28" r:id="rId2"/>
    <p:sldId id="351" r:id="rId3"/>
    <p:sldId id="333" r:id="rId4"/>
    <p:sldId id="334" r:id="rId5"/>
    <p:sldId id="335" r:id="rId6"/>
    <p:sldId id="336" r:id="rId7"/>
    <p:sldId id="337" r:id="rId8"/>
    <p:sldId id="352" r:id="rId9"/>
    <p:sldId id="353" r:id="rId10"/>
    <p:sldId id="354" r:id="rId11"/>
    <p:sldId id="398" r:id="rId12"/>
    <p:sldId id="387" r:id="rId13"/>
    <p:sldId id="388" r:id="rId14"/>
    <p:sldId id="389" r:id="rId15"/>
    <p:sldId id="390" r:id="rId16"/>
    <p:sldId id="391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84" r:id="rId27"/>
    <p:sldId id="392" r:id="rId28"/>
    <p:sldId id="364" r:id="rId29"/>
    <p:sldId id="366" r:id="rId30"/>
    <p:sldId id="347" r:id="rId31"/>
    <p:sldId id="348" r:id="rId32"/>
    <p:sldId id="349" r:id="rId33"/>
    <p:sldId id="386" r:id="rId34"/>
    <p:sldId id="350" r:id="rId35"/>
  </p:sldIdLst>
  <p:sldSz cx="9144000" cy="6858000" type="screen4x3"/>
  <p:notesSz cx="6858000" cy="91170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90929"/>
  </p:normalViewPr>
  <p:slideViewPr>
    <p:cSldViewPr>
      <p:cViewPr varScale="1">
        <p:scale>
          <a:sx n="73" d="100"/>
          <a:sy n="73" d="100"/>
        </p:scale>
        <p:origin x="11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7.wmf"/><Relationship Id="rId4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7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7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57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7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7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/>
            </a:lvl1pPr>
          </a:lstStyle>
          <a:p>
            <a:pPr>
              <a:defRPr/>
            </a:pPr>
            <a:fld id="{73A1898D-0E50-4F0C-8164-119319D7AD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9350" y="682625"/>
            <a:ext cx="455930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30700"/>
            <a:ext cx="502920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57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57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75" tIns="45637" rIns="91275" bIns="4563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/>
            </a:lvl1pPr>
          </a:lstStyle>
          <a:p>
            <a:pPr>
              <a:defRPr/>
            </a:pPr>
            <a:fld id="{E54D7561-E67F-4EAA-8EEB-641501C0A3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0F7C531-1614-4C0E-9CDE-81FF057E2C2A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512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806007-59D0-4C3F-9AC9-48F2ECFA4F49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 smtClean="0"/>
          </a:p>
        </p:txBody>
      </p:sp>
      <p:sp>
        <p:nvSpPr>
          <p:cNvPr id="3072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4750" y="701675"/>
            <a:ext cx="4567238" cy="3425825"/>
          </a:xfrm>
          <a:ln w="12700"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340225"/>
            <a:ext cx="5046663" cy="4129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0" tIns="45401" rIns="90800" bIns="45401"/>
          <a:lstStyle/>
          <a:p>
            <a:pPr latinLnBrk="1"/>
            <a:endParaRPr lang="nl-NL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A23D369-788F-48FF-A9DA-E0D4B0E6DD45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 smtClean="0"/>
          </a:p>
        </p:txBody>
      </p:sp>
      <p:sp>
        <p:nvSpPr>
          <p:cNvPr id="3277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4750" y="701675"/>
            <a:ext cx="4567238" cy="3425825"/>
          </a:xfrm>
          <a:ln w="12700"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340225"/>
            <a:ext cx="5046663" cy="4129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0" tIns="45401" rIns="90800" bIns="45401"/>
          <a:lstStyle/>
          <a:p>
            <a:pPr latinLnBrk="1"/>
            <a:endParaRPr lang="nl-NL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7D07B29-7844-42F1-8FFE-30F82BB35DD0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 smtClean="0"/>
          </a:p>
        </p:txBody>
      </p:sp>
      <p:sp>
        <p:nvSpPr>
          <p:cNvPr id="3481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4750" y="701675"/>
            <a:ext cx="4567238" cy="3425825"/>
          </a:xfrm>
          <a:ln w="12700"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340225"/>
            <a:ext cx="5046663" cy="4129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0" tIns="45401" rIns="90800" bIns="45401"/>
          <a:lstStyle/>
          <a:p>
            <a:pPr latinLnBrk="1"/>
            <a:endParaRPr lang="nl-NL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DB1F525-B867-49C5-801D-36245ECFFB8B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 smtClean="0"/>
          </a:p>
        </p:txBody>
      </p:sp>
      <p:sp>
        <p:nvSpPr>
          <p:cNvPr id="3686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4750" y="701675"/>
            <a:ext cx="4567238" cy="3425825"/>
          </a:xfrm>
          <a:ln w="12700"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340225"/>
            <a:ext cx="5046663" cy="4129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0" tIns="45401" rIns="90800" bIns="45401"/>
          <a:lstStyle/>
          <a:p>
            <a:pPr latinLnBrk="1"/>
            <a:endParaRPr lang="nl-NL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48FBEB3-0430-46ED-AA3D-D7B52A1CB913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 smtClean="0"/>
          </a:p>
        </p:txBody>
      </p:sp>
      <p:sp>
        <p:nvSpPr>
          <p:cNvPr id="4813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7778992-66A4-49E7-A02F-A9CA94A0E8D6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 smtClean="0"/>
          </a:p>
        </p:txBody>
      </p:sp>
      <p:sp>
        <p:nvSpPr>
          <p:cNvPr id="5017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73D482D-5CEB-4034-8E65-EB82BA941343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 smtClean="0"/>
          </a:p>
        </p:txBody>
      </p:sp>
      <p:sp>
        <p:nvSpPr>
          <p:cNvPr id="5222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FAEE530-7834-41BC-B8AB-2CCF539DA792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 smtClean="0"/>
          </a:p>
        </p:txBody>
      </p:sp>
      <p:sp>
        <p:nvSpPr>
          <p:cNvPr id="5529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75ABB03-B1EF-4799-A812-9D84D70546E9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  <p:sp>
        <p:nvSpPr>
          <p:cNvPr id="819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DBEDA4A-B4E9-4CB3-8ECD-40E28CA99931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  <p:sp>
        <p:nvSpPr>
          <p:cNvPr id="1024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AE9480C-9084-48FB-8626-8DCACED237A0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 smtClean="0"/>
          </a:p>
        </p:txBody>
      </p:sp>
      <p:sp>
        <p:nvSpPr>
          <p:cNvPr id="1229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0DF529B-F15B-4DFA-AA71-BB3A1C616B55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  <p:sp>
        <p:nvSpPr>
          <p:cNvPr id="1433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2A7FBB1-04FC-4E7A-AF11-A22288BBB67A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 smtClean="0"/>
          </a:p>
        </p:txBody>
      </p:sp>
      <p:sp>
        <p:nvSpPr>
          <p:cNvPr id="1638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4FEDA3-CE93-4F67-B6E6-329DCF22778B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 smtClean="0"/>
          </a:p>
        </p:txBody>
      </p:sp>
      <p:sp>
        <p:nvSpPr>
          <p:cNvPr id="1843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EA5F81-8528-4F96-A339-3CB698E929DE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 smtClean="0"/>
          </a:p>
        </p:txBody>
      </p:sp>
      <p:sp>
        <p:nvSpPr>
          <p:cNvPr id="2048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30700"/>
            <a:ext cx="5486400" cy="410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BC6DCA-4391-4695-8897-8C1D90D15A20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  <p:sp>
        <p:nvSpPr>
          <p:cNvPr id="2253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4750" y="701675"/>
            <a:ext cx="4567238" cy="3425825"/>
          </a:xfrm>
          <a:ln w="12700"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340225"/>
            <a:ext cx="5046663" cy="4129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0" tIns="45401" rIns="90800" bIns="45401"/>
          <a:lstStyle/>
          <a:p>
            <a:pPr latinLnBrk="1"/>
            <a:endParaRPr lang="nl-NL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B5883-ECD0-43DA-88DB-64F695CD71B7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EA48E-9C00-45B6-8AC0-F0BAA3CAB9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50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ED13D4-4B2D-41F5-B2FD-883C9D9206BE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C71A1-47F8-4C28-A518-46DF133349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01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48EAD-DDAA-48D7-A487-84CE9426C5F7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123F5-FB4C-4246-950D-9B5490DB0E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01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8121E-FE19-4EA7-B6B4-B211C9AE2E23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6699C-C49F-4883-B785-6FE2116A5C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41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F5F4F-F581-45E7-8B09-7C8BB8973BA5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4C3F9-CAF8-43B5-A14A-DD29D1159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852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E7B80-BACA-4BFF-A980-B996C6BB670E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38B96-6D39-49F8-A6AC-3C2C0568B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84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CA626-6949-4B9E-BC3C-16AC6FE9FB6D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D4FEC-EACC-44BF-A147-38458B5621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27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2CBFA-93F8-4C82-A240-04CE2FF78901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E39E0-CD19-48F6-8249-92EDC07DB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976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1128D-EC4B-4200-8369-14608703FA1D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9B29A-290F-4C64-AEE5-0096685931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87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DFC84-11A2-416C-852B-7EF5DE67951A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EC050-5172-48D5-B2DA-8C88C0A8B9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5674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5DEB4-B9BC-496A-B8FE-225A0A4346C6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C5C0D-C6C2-4C91-BE06-7E2AAA622B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057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fld id="{EB066908-67A4-4B81-A5AD-E06BE50DD7F8}" type="datetime1">
              <a:rPr lang="en-US" altLang="en-US"/>
              <a:pPr>
                <a:defRPr/>
              </a:pPr>
              <a:t>4/16/2020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r>
              <a:rPr lang="en-US"/>
              <a:t>236875 Visual Recognition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41EAF9F-DB85-4F7A-A630-9D119F0D8D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0.m4a"/><Relationship Id="rId7" Type="http://schemas.openxmlformats.org/officeDocument/2006/relationships/image" Target="../media/image7.wmf"/><Relationship Id="rId2" Type="http://schemas.microsoft.com/office/2007/relationships/media" Target="../media/media10.m4a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6.wmf"/><Relationship Id="rId18" Type="http://schemas.openxmlformats.org/officeDocument/2006/relationships/oleObject" Target="../embeddings/oleObject12.bin"/><Relationship Id="rId3" Type="http://schemas.openxmlformats.org/officeDocument/2006/relationships/audio" Target="../media/media17.m4a"/><Relationship Id="rId21" Type="http://schemas.openxmlformats.org/officeDocument/2006/relationships/image" Target="../media/image2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28.wmf"/><Relationship Id="rId2" Type="http://schemas.microsoft.com/office/2007/relationships/media" Target="../media/media17.m4a"/><Relationship Id="rId16" Type="http://schemas.openxmlformats.org/officeDocument/2006/relationships/oleObject" Target="../embeddings/oleObject11.bin"/><Relationship Id="rId20" Type="http://schemas.openxmlformats.org/officeDocument/2006/relationships/image" Target="../media/image1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5.wmf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29.w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8.m4a"/><Relationship Id="rId7" Type="http://schemas.openxmlformats.org/officeDocument/2006/relationships/image" Target="../media/image7.wmf"/><Relationship Id="rId2" Type="http://schemas.microsoft.com/office/2007/relationships/media" Target="../media/media18.m4a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.png"/><Relationship Id="rId3" Type="http://schemas.openxmlformats.org/officeDocument/2006/relationships/audio" Target="../media/media19.m4a"/><Relationship Id="rId7" Type="http://schemas.openxmlformats.org/officeDocument/2006/relationships/image" Target="../media/image7.wmf"/><Relationship Id="rId12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1.wmf"/><Relationship Id="rId5" Type="http://schemas.openxmlformats.org/officeDocument/2006/relationships/notesSlide" Target="../notesSlides/notesSlide12.xml"/><Relationship Id="rId10" Type="http://schemas.openxmlformats.org/officeDocument/2006/relationships/oleObject" Target="../embeddings/oleObject16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audio" Target="../media/media2.m4a"/><Relationship Id="rId7" Type="http://schemas.openxmlformats.org/officeDocument/2006/relationships/oleObject" Target="../embeddings/oleObject2.bin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32.wmf"/><Relationship Id="rId3" Type="http://schemas.openxmlformats.org/officeDocument/2006/relationships/audio" Target="../media/media20.m4a"/><Relationship Id="rId7" Type="http://schemas.openxmlformats.org/officeDocument/2006/relationships/image" Target="../media/image7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2.png"/><Relationship Id="rId2" Type="http://schemas.microsoft.com/office/2007/relationships/media" Target="../media/media20.m4a"/><Relationship Id="rId16" Type="http://schemas.openxmlformats.org/officeDocument/2006/relationships/image" Target="../media/image1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1.wmf"/><Relationship Id="rId5" Type="http://schemas.openxmlformats.org/officeDocument/2006/relationships/notesSlide" Target="../notesSlides/notesSlide13.xml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19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1.m4a"/><Relationship Id="rId7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image" Target="../media/image1.png"/><Relationship Id="rId3" Type="http://schemas.openxmlformats.org/officeDocument/2006/relationships/audio" Target="../media/media22.m4a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6.wmf"/><Relationship Id="rId2" Type="http://schemas.microsoft.com/office/2007/relationships/media" Target="../media/media22.m4a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5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31.bin"/><Relationship Id="rId3" Type="http://schemas.openxmlformats.org/officeDocument/2006/relationships/audio" Target="../media/media23.m4a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9.wmf"/><Relationship Id="rId2" Type="http://schemas.microsoft.com/office/2007/relationships/media" Target="../media/media23.m4a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1.png"/><Relationship Id="rId10" Type="http://schemas.openxmlformats.org/officeDocument/2006/relationships/image" Target="../media/image38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4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audio" Target="../media/media24.m4a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2.png"/><Relationship Id="rId2" Type="http://schemas.microsoft.com/office/2007/relationships/media" Target="../media/media24.m4a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.w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42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3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2.png"/><Relationship Id="rId3" Type="http://schemas.openxmlformats.org/officeDocument/2006/relationships/audio" Target="../media/media25.m4a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45.wmf"/><Relationship Id="rId17" Type="http://schemas.openxmlformats.org/officeDocument/2006/relationships/image" Target="../media/image1.png"/><Relationship Id="rId2" Type="http://schemas.microsoft.com/office/2007/relationships/media" Target="../media/media25.m4a"/><Relationship Id="rId16" Type="http://schemas.openxmlformats.org/officeDocument/2006/relationships/image" Target="../media/image47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44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audio" Target="../media/media28.m4a"/><Relationship Id="rId7" Type="http://schemas.openxmlformats.org/officeDocument/2006/relationships/oleObject" Target="../embeddings/oleObject42.bin"/><Relationship Id="rId2" Type="http://schemas.microsoft.com/office/2007/relationships/media" Target="../media/media28.m4a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9.m4a"/><Relationship Id="rId7" Type="http://schemas.openxmlformats.org/officeDocument/2006/relationships/image" Target="../media/image1.png"/><Relationship Id="rId2" Type="http://schemas.microsoft.com/office/2007/relationships/media" Target="../media/media29.m4a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3.bin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30.m4a"/><Relationship Id="rId7" Type="http://schemas.openxmlformats.org/officeDocument/2006/relationships/image" Target="../media/image50.wmf"/><Relationship Id="rId2" Type="http://schemas.microsoft.com/office/2007/relationships/media" Target="../media/media30.m4a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4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54.wmf"/><Relationship Id="rId18" Type="http://schemas.openxmlformats.org/officeDocument/2006/relationships/oleObject" Target="../embeddings/oleObject51.bin"/><Relationship Id="rId3" Type="http://schemas.openxmlformats.org/officeDocument/2006/relationships/audio" Target="../media/media31.m4a"/><Relationship Id="rId21" Type="http://schemas.openxmlformats.org/officeDocument/2006/relationships/image" Target="../media/image2.png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48.bin"/><Relationship Id="rId17" Type="http://schemas.openxmlformats.org/officeDocument/2006/relationships/image" Target="../media/image56.wmf"/><Relationship Id="rId2" Type="http://schemas.microsoft.com/office/2007/relationships/media" Target="../media/media31.m4a"/><Relationship Id="rId16" Type="http://schemas.openxmlformats.org/officeDocument/2006/relationships/oleObject" Target="../embeddings/oleObject50.bin"/><Relationship Id="rId20" Type="http://schemas.openxmlformats.org/officeDocument/2006/relationships/image" Target="../media/image1.png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53.wmf"/><Relationship Id="rId5" Type="http://schemas.openxmlformats.org/officeDocument/2006/relationships/notesSlide" Target="../notesSlides/notesSlide15.xml"/><Relationship Id="rId15" Type="http://schemas.openxmlformats.org/officeDocument/2006/relationships/image" Target="../media/image55.wmf"/><Relationship Id="rId10" Type="http://schemas.openxmlformats.org/officeDocument/2006/relationships/oleObject" Target="../embeddings/oleObject47.bin"/><Relationship Id="rId19" Type="http://schemas.openxmlformats.org/officeDocument/2006/relationships/image" Target="../media/image57.w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4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8.m4a"/><Relationship Id="rId7" Type="http://schemas.openxmlformats.org/officeDocument/2006/relationships/image" Target="../media/image6.wmf"/><Relationship Id="rId2" Type="http://schemas.microsoft.com/office/2007/relationships/media" Target="../media/media8.m4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9.m4a"/><Relationship Id="rId7" Type="http://schemas.openxmlformats.org/officeDocument/2006/relationships/image" Target="../media/image6.wmf"/><Relationship Id="rId2" Type="http://schemas.microsoft.com/office/2007/relationships/media" Target="../media/media9.m4a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881B5C-DE2C-4626-9FBD-9C76D34A59B0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0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9F8616-D566-413F-A242-92BD6C02B30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 smtClean="0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524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z="4000" smtClean="0">
                <a:solidFill>
                  <a:schemeClr val="accent2"/>
                </a:solidFill>
                <a:ea typeface="굴림" pitchFamily="50" charset="-128"/>
              </a:rPr>
              <a:t>Radial Basis Function Networks</a:t>
            </a:r>
          </a:p>
        </p:txBody>
      </p:sp>
      <p:sp>
        <p:nvSpPr>
          <p:cNvPr id="4101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01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/>
          </p:cNvGraphicFramePr>
          <p:nvPr/>
        </p:nvGraphicFramePr>
        <p:xfrm>
          <a:off x="533400" y="9144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Document" r:id="rId6" imgW="8167688" imgH="254000" progId="Word.Document.8">
                  <p:embed/>
                </p:oleObj>
              </mc:Choice>
              <mc:Fallback>
                <p:oleObj name="Document" r:id="rId6" imgW="8167688" imgH="254000" progId="Word.Document.8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144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839200" cy="1143000"/>
          </a:xfrm>
        </p:spPr>
        <p:txBody>
          <a:bodyPr/>
          <a:lstStyle/>
          <a:p>
            <a:r>
              <a:rPr lang="en-US" altLang="en-US" sz="4000" smtClean="0"/>
              <a:t>Gaussian RBF </a:t>
            </a:r>
            <a:r>
              <a:rPr lang="en-US" altLang="en-US" smtClean="0"/>
              <a:t>φ</a:t>
            </a:r>
          </a:p>
        </p:txBody>
      </p:sp>
      <p:grpSp>
        <p:nvGrpSpPr>
          <p:cNvPr id="21508" name="Group 4"/>
          <p:cNvGrpSpPr>
            <a:grpSpLocks/>
          </p:cNvGrpSpPr>
          <p:nvPr/>
        </p:nvGrpSpPr>
        <p:grpSpPr bwMode="auto">
          <a:xfrm>
            <a:off x="2209800" y="1219200"/>
            <a:ext cx="4114800" cy="2119313"/>
            <a:chOff x="1680" y="1296"/>
            <a:chExt cx="2592" cy="1335"/>
          </a:xfrm>
        </p:grpSpPr>
        <p:sp>
          <p:nvSpPr>
            <p:cNvPr id="21525" name="Line 5"/>
            <p:cNvSpPr>
              <a:spLocks noChangeShapeType="1"/>
            </p:cNvSpPr>
            <p:nvPr/>
          </p:nvSpPr>
          <p:spPr bwMode="auto">
            <a:xfrm>
              <a:off x="1680" y="2256"/>
              <a:ext cx="2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526" name="Line 6"/>
            <p:cNvSpPr>
              <a:spLocks noChangeShapeType="1"/>
            </p:cNvSpPr>
            <p:nvPr/>
          </p:nvSpPr>
          <p:spPr bwMode="auto">
            <a:xfrm flipV="1">
              <a:off x="2928" y="1296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cxnSp>
          <p:nvCxnSpPr>
            <p:cNvPr id="21527" name="AutoShape 7"/>
            <p:cNvCxnSpPr>
              <a:cxnSpLocks noChangeShapeType="1"/>
            </p:cNvCxnSpPr>
            <p:nvPr/>
          </p:nvCxnSpPr>
          <p:spPr bwMode="auto">
            <a:xfrm flipV="1">
              <a:off x="2064" y="1488"/>
              <a:ext cx="864" cy="624"/>
            </a:xfrm>
            <a:prstGeom prst="curvedConnector3">
              <a:avLst>
                <a:gd name="adj1" fmla="val 48028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28" name="AutoShape 8"/>
            <p:cNvCxnSpPr>
              <a:cxnSpLocks noChangeShapeType="1"/>
            </p:cNvCxnSpPr>
            <p:nvPr/>
          </p:nvCxnSpPr>
          <p:spPr bwMode="auto">
            <a:xfrm rot="10800000">
              <a:off x="2928" y="1488"/>
              <a:ext cx="864" cy="624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529" name="Line 9"/>
            <p:cNvSpPr>
              <a:spLocks noChangeShapeType="1"/>
            </p:cNvSpPr>
            <p:nvPr/>
          </p:nvSpPr>
          <p:spPr bwMode="auto">
            <a:xfrm flipV="1">
              <a:off x="2688" y="2304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530" name="Text Box 10"/>
            <p:cNvSpPr txBox="1">
              <a:spLocks noChangeArrowheads="1"/>
            </p:cNvSpPr>
            <p:nvPr/>
          </p:nvSpPr>
          <p:spPr bwMode="auto">
            <a:xfrm>
              <a:off x="2544" y="2400"/>
              <a:ext cx="5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9900"/>
                  </a:solidFill>
                </a:rPr>
                <a:t>center</a:t>
              </a:r>
            </a:p>
          </p:txBody>
        </p:sp>
      </p:grpSp>
      <p:sp>
        <p:nvSpPr>
          <p:cNvPr id="21509" name="Text Box 11"/>
          <p:cNvSpPr txBox="1">
            <a:spLocks noChangeArrowheads="1"/>
          </p:cNvSpPr>
          <p:nvPr/>
        </p:nvSpPr>
        <p:spPr bwMode="auto">
          <a:xfrm>
            <a:off x="1524000" y="12954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1510" name="Text Box 12"/>
          <p:cNvSpPr txBox="1">
            <a:spLocks noChangeArrowheads="1"/>
          </p:cNvSpPr>
          <p:nvPr/>
        </p:nvSpPr>
        <p:spPr bwMode="auto">
          <a:xfrm>
            <a:off x="1905000" y="1349375"/>
            <a:ext cx="611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φ</a:t>
            </a:r>
            <a:r>
              <a:rPr lang="en-US" altLang="en-US" sz="2800">
                <a:sym typeface="Symbol" panose="05050102010706020507" pitchFamily="18" charset="2"/>
              </a:rPr>
              <a:t> :</a:t>
            </a:r>
            <a:endParaRPr lang="en-US" altLang="en-US">
              <a:sym typeface="Symbol" panose="05050102010706020507" pitchFamily="18" charset="2"/>
            </a:endParaRPr>
          </a:p>
        </p:txBody>
      </p:sp>
      <p:sp>
        <p:nvSpPr>
          <p:cNvPr id="21511" name="Text Box 13"/>
          <p:cNvSpPr txBox="1">
            <a:spLocks noChangeArrowheads="1"/>
          </p:cNvSpPr>
          <p:nvPr/>
        </p:nvSpPr>
        <p:spPr bwMode="auto">
          <a:xfrm>
            <a:off x="685800" y="3429000"/>
            <a:ext cx="5926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 is a measure of how spread the curve is:</a:t>
            </a:r>
          </a:p>
        </p:txBody>
      </p:sp>
      <p:grpSp>
        <p:nvGrpSpPr>
          <p:cNvPr id="21512" name="Group 14"/>
          <p:cNvGrpSpPr>
            <a:grpSpLocks/>
          </p:cNvGrpSpPr>
          <p:nvPr/>
        </p:nvGrpSpPr>
        <p:grpSpPr bwMode="auto">
          <a:xfrm>
            <a:off x="457200" y="3886200"/>
            <a:ext cx="4114800" cy="2000250"/>
            <a:chOff x="288" y="2448"/>
            <a:chExt cx="2592" cy="1260"/>
          </a:xfrm>
        </p:grpSpPr>
        <p:sp>
          <p:nvSpPr>
            <p:cNvPr id="21520" name="Line 15"/>
            <p:cNvSpPr>
              <a:spLocks noChangeShapeType="1"/>
            </p:cNvSpPr>
            <p:nvPr/>
          </p:nvSpPr>
          <p:spPr bwMode="auto">
            <a:xfrm>
              <a:off x="288" y="3408"/>
              <a:ext cx="2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521" name="Line 16"/>
            <p:cNvSpPr>
              <a:spLocks noChangeShapeType="1"/>
            </p:cNvSpPr>
            <p:nvPr/>
          </p:nvSpPr>
          <p:spPr bwMode="auto">
            <a:xfrm flipV="1">
              <a:off x="1536" y="2448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cxnSp>
          <p:nvCxnSpPr>
            <p:cNvPr id="21522" name="AutoShape 17"/>
            <p:cNvCxnSpPr>
              <a:cxnSpLocks noChangeShapeType="1"/>
            </p:cNvCxnSpPr>
            <p:nvPr/>
          </p:nvCxnSpPr>
          <p:spPr bwMode="auto">
            <a:xfrm flipV="1">
              <a:off x="672" y="2640"/>
              <a:ext cx="864" cy="624"/>
            </a:xfrm>
            <a:prstGeom prst="curvedConnector3">
              <a:avLst>
                <a:gd name="adj1" fmla="val 20134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23" name="AutoShape 18"/>
            <p:cNvCxnSpPr>
              <a:cxnSpLocks noChangeShapeType="1"/>
            </p:cNvCxnSpPr>
            <p:nvPr/>
          </p:nvCxnSpPr>
          <p:spPr bwMode="auto">
            <a:xfrm rot="10800000">
              <a:off x="1536" y="2640"/>
              <a:ext cx="864" cy="624"/>
            </a:xfrm>
            <a:prstGeom prst="curvedConnector3">
              <a:avLst>
                <a:gd name="adj1" fmla="val 27778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524" name="Text Box 19"/>
            <p:cNvSpPr txBox="1">
              <a:spLocks noChangeArrowheads="1"/>
            </p:cNvSpPr>
            <p:nvPr/>
          </p:nvSpPr>
          <p:spPr bwMode="auto">
            <a:xfrm>
              <a:off x="902" y="3477"/>
              <a:ext cx="6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9900"/>
                  </a:solidFill>
                </a:rPr>
                <a:t>Large </a:t>
              </a:r>
              <a:r>
                <a:rPr lang="en-US" altLang="en-US" sz="1800">
                  <a:solidFill>
                    <a:srgbClr val="009900"/>
                  </a:solidFill>
                  <a:sym typeface="Symbol" panose="05050102010706020507" pitchFamily="18" charset="2"/>
                </a:rPr>
                <a:t></a:t>
              </a:r>
            </a:p>
          </p:txBody>
        </p:sp>
      </p:grpSp>
      <p:grpSp>
        <p:nvGrpSpPr>
          <p:cNvPr id="21513" name="Group 20"/>
          <p:cNvGrpSpPr>
            <a:grpSpLocks/>
          </p:cNvGrpSpPr>
          <p:nvPr/>
        </p:nvGrpSpPr>
        <p:grpSpPr bwMode="auto">
          <a:xfrm>
            <a:off x="4724400" y="3886200"/>
            <a:ext cx="4114800" cy="1992313"/>
            <a:chOff x="2976" y="2448"/>
            <a:chExt cx="2592" cy="1255"/>
          </a:xfrm>
        </p:grpSpPr>
        <p:sp>
          <p:nvSpPr>
            <p:cNvPr id="21515" name="Line 21"/>
            <p:cNvSpPr>
              <a:spLocks noChangeShapeType="1"/>
            </p:cNvSpPr>
            <p:nvPr/>
          </p:nvSpPr>
          <p:spPr bwMode="auto">
            <a:xfrm>
              <a:off x="2976" y="3408"/>
              <a:ext cx="2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516" name="Line 22"/>
            <p:cNvSpPr>
              <a:spLocks noChangeShapeType="1"/>
            </p:cNvSpPr>
            <p:nvPr/>
          </p:nvSpPr>
          <p:spPr bwMode="auto">
            <a:xfrm flipV="1">
              <a:off x="4224" y="2448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cxnSp>
          <p:nvCxnSpPr>
            <p:cNvPr id="21517" name="AutoShape 23"/>
            <p:cNvCxnSpPr>
              <a:cxnSpLocks noChangeShapeType="1"/>
            </p:cNvCxnSpPr>
            <p:nvPr/>
          </p:nvCxnSpPr>
          <p:spPr bwMode="auto">
            <a:xfrm flipV="1">
              <a:off x="3360" y="2640"/>
              <a:ext cx="864" cy="624"/>
            </a:xfrm>
            <a:prstGeom prst="curvedConnector3">
              <a:avLst>
                <a:gd name="adj1" fmla="val 8390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18" name="AutoShape 24"/>
            <p:cNvCxnSpPr>
              <a:cxnSpLocks noChangeShapeType="1"/>
            </p:cNvCxnSpPr>
            <p:nvPr/>
          </p:nvCxnSpPr>
          <p:spPr bwMode="auto">
            <a:xfrm rot="10800000">
              <a:off x="4224" y="2640"/>
              <a:ext cx="864" cy="624"/>
            </a:xfrm>
            <a:prstGeom prst="curvedConnector3">
              <a:avLst>
                <a:gd name="adj1" fmla="val 85185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519" name="Text Box 25"/>
            <p:cNvSpPr txBox="1">
              <a:spLocks noChangeArrowheads="1"/>
            </p:cNvSpPr>
            <p:nvPr/>
          </p:nvSpPr>
          <p:spPr bwMode="auto">
            <a:xfrm>
              <a:off x="3600" y="3472"/>
              <a:ext cx="6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9900"/>
                  </a:solidFill>
                </a:rPr>
                <a:t>Small </a:t>
              </a:r>
              <a:r>
                <a:rPr lang="en-US" altLang="en-US" sz="1800">
                  <a:solidFill>
                    <a:srgbClr val="009900"/>
                  </a:solidFill>
                  <a:sym typeface="Symbol" panose="05050102010706020507" pitchFamily="18" charset="2"/>
                </a:rPr>
                <a:t>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78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RBF network fits an unknown function</a:t>
            </a:r>
          </a:p>
        </p:txBody>
      </p:sp>
      <p:pic>
        <p:nvPicPr>
          <p:cNvPr id="23555" name="Picture 3" descr="D:\tech_activities\labs\dsplab2001\rbff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41525"/>
            <a:ext cx="7848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1"/>
          <p:cNvSpPr txBox="1">
            <a:spLocks noChangeArrowheads="1"/>
          </p:cNvSpPr>
          <p:nvPr/>
        </p:nvSpPr>
        <p:spPr bwMode="auto">
          <a:xfrm>
            <a:off x="2362200" y="2362200"/>
            <a:ext cx="5738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/>
              <a:t>Solid green curve: Target function – y = 1-x</a:t>
            </a:r>
            <a:r>
              <a:rPr lang="en-US" altLang="en-US" baseline="30000"/>
              <a:t>2</a:t>
            </a:r>
            <a:endParaRPr lang="en-IN" altLang="en-US" baseline="30000"/>
          </a:p>
        </p:txBody>
      </p:sp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2330450" y="2701925"/>
            <a:ext cx="4300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/>
              <a:t>Solid blue curve: Network output</a:t>
            </a:r>
            <a:endParaRPr lang="en-IN" altLang="en-US" baseline="30000"/>
          </a:p>
        </p:txBody>
      </p:sp>
      <p:sp>
        <p:nvSpPr>
          <p:cNvPr id="23558" name="TextBox 2"/>
          <p:cNvSpPr txBox="1">
            <a:spLocks noChangeArrowheads="1"/>
          </p:cNvSpPr>
          <p:nvPr/>
        </p:nvSpPr>
        <p:spPr bwMode="auto">
          <a:xfrm>
            <a:off x="6324600" y="3429000"/>
            <a:ext cx="17986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/>
              <a:t>Dashed blue:</a:t>
            </a:r>
          </a:p>
          <a:p>
            <a:r>
              <a:rPr lang="en-US" altLang="en-US"/>
              <a:t>4 Gaussians</a:t>
            </a:r>
            <a:endParaRPr lang="en-IN" alt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7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6"/>
          <p:cNvSpPr>
            <a:spLocks noGrp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altLang="en-US" smtClean="0"/>
              <a:t>Fitting a curve using RBFNN</a:t>
            </a:r>
          </a:p>
        </p:txBody>
      </p:sp>
      <p:sp>
        <p:nvSpPr>
          <p:cNvPr id="2457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64AF6A-D14B-4480-B28C-8B055E77DB91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2458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245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75C8BF-12F1-4385-9D79-0E82B1636388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smtClean="0"/>
          </a:p>
        </p:txBody>
      </p:sp>
      <p:pic>
        <p:nvPicPr>
          <p:cNvPr id="24582" name="Picture 2" descr="D:\BACKUPD\courses\biol_data\classify\rbf\netout_sig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3884613"/>
            <a:ext cx="38354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4" descr="D:\BACKUPD\courses\biol_data\classify\rbf\indgauss_wtd_sig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973138"/>
            <a:ext cx="4038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5" descr="D:\BACKUPD\courses\biol_data\classify\rbf\indgauss_sig0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TextBox 7"/>
          <p:cNvSpPr txBox="1">
            <a:spLocks noChangeArrowheads="1"/>
          </p:cNvSpPr>
          <p:nvPr/>
        </p:nvSpPr>
        <p:spPr bwMode="auto">
          <a:xfrm>
            <a:off x="3446463" y="2257425"/>
            <a:ext cx="1835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Sigma=0.001</a:t>
            </a:r>
          </a:p>
        </p:txBody>
      </p:sp>
      <p:sp>
        <p:nvSpPr>
          <p:cNvPr id="24586" name="TextBox 1"/>
          <p:cNvSpPr txBox="1">
            <a:spLocks noChangeArrowheads="1"/>
          </p:cNvSpPr>
          <p:nvPr/>
        </p:nvSpPr>
        <p:spPr bwMode="auto">
          <a:xfrm>
            <a:off x="533400" y="3468688"/>
            <a:ext cx="1524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/>
              <a:t>Individual </a:t>
            </a:r>
          </a:p>
          <a:p>
            <a:r>
              <a:rPr lang="en-US" altLang="en-US"/>
              <a:t>Gaussians</a:t>
            </a:r>
            <a:endParaRPr lang="en-IN" altLang="en-US"/>
          </a:p>
        </p:txBody>
      </p:sp>
      <p:sp>
        <p:nvSpPr>
          <p:cNvPr id="24587" name="TextBox 10"/>
          <p:cNvSpPr txBox="1">
            <a:spLocks noChangeArrowheads="1"/>
          </p:cNvSpPr>
          <p:nvPr/>
        </p:nvSpPr>
        <p:spPr bwMode="auto">
          <a:xfrm>
            <a:off x="7264400" y="3698875"/>
            <a:ext cx="181927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/>
              <a:t>Individual </a:t>
            </a:r>
          </a:p>
          <a:p>
            <a:r>
              <a:rPr lang="en-US" altLang="en-US"/>
              <a:t>Gaussians</a:t>
            </a:r>
          </a:p>
          <a:p>
            <a:r>
              <a:rPr lang="en-US" altLang="en-US"/>
              <a:t>With weights</a:t>
            </a:r>
            <a:endParaRPr lang="en-IN" altLang="en-US"/>
          </a:p>
        </p:txBody>
      </p:sp>
      <p:sp>
        <p:nvSpPr>
          <p:cNvPr id="24588" name="TextBox 2"/>
          <p:cNvSpPr txBox="1">
            <a:spLocks noChangeArrowheads="1"/>
          </p:cNvSpPr>
          <p:nvPr/>
        </p:nvSpPr>
        <p:spPr bwMode="auto">
          <a:xfrm>
            <a:off x="6019800" y="5322888"/>
            <a:ext cx="2374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/>
              <a:t>Network output =</a:t>
            </a:r>
          </a:p>
          <a:p>
            <a:r>
              <a:rPr lang="en-US" altLang="en-US"/>
              <a:t>Weighted sum of </a:t>
            </a:r>
          </a:p>
          <a:p>
            <a:r>
              <a:rPr lang="en-US" altLang="en-US"/>
              <a:t>Gaussians</a:t>
            </a:r>
            <a:endParaRPr lang="en-IN" alt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09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5603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F57DB6-8DDE-44DE-B6C4-E7A40ED5E305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F65890-028D-45A7-B1AE-631E8BC3387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 smtClean="0"/>
          </a:p>
        </p:txBody>
      </p:sp>
      <p:pic>
        <p:nvPicPr>
          <p:cNvPr id="25606" name="Picture 2" descr="D:\BACKUPD\courses\biol_data\classify\rbf\indgauss_sig0.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470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3" descr="D:\BACKUPD\courses\biol_data\classify\rbf\indgauss_wtd_sig0.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158750"/>
            <a:ext cx="43434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4" descr="D:\BACKUPD\courses\biol_data\classify\rbf\netout_sig0.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3200400"/>
            <a:ext cx="43942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TextBox 8"/>
          <p:cNvSpPr txBox="1">
            <a:spLocks noChangeArrowheads="1"/>
          </p:cNvSpPr>
          <p:nvPr/>
        </p:nvSpPr>
        <p:spPr bwMode="auto">
          <a:xfrm>
            <a:off x="304800" y="4848225"/>
            <a:ext cx="1528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Sigma=0.1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58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6627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7831C6-823C-4408-B994-7AA9BFF27187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6B95EA-82EB-47ED-8946-9052782E84B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smtClean="0"/>
          </a:p>
        </p:txBody>
      </p:sp>
      <p:pic>
        <p:nvPicPr>
          <p:cNvPr id="26630" name="Picture 2" descr="D:\BACKUPD\courses\biol_data\classify\rbf\indgauss_sig0.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75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3" descr="D:\BACKUPD\courses\biol_data\classify\rbf\indgauss_wtd_sig0.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47625"/>
            <a:ext cx="44069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4" descr="D:\BACKUPD\courses\biol_data\classify\rbf\netout_sig0.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3200400"/>
            <a:ext cx="4953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TextBox 8"/>
          <p:cNvSpPr txBox="1">
            <a:spLocks noChangeArrowheads="1"/>
          </p:cNvSpPr>
          <p:nvPr/>
        </p:nvSpPr>
        <p:spPr bwMode="auto">
          <a:xfrm>
            <a:off x="304800" y="4848225"/>
            <a:ext cx="1528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Sigma=0.2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53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7651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A89186-13FF-469F-B38C-D77F2BCA0D0F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E49349-D5B6-4DD4-8F73-F3004AEF2A05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smtClean="0"/>
          </a:p>
        </p:txBody>
      </p:sp>
      <p:pic>
        <p:nvPicPr>
          <p:cNvPr id="27654" name="Picture 2" descr="D:\BACKUPD\courses\biol_data\classify\rbf\indgauss_sig0.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3" descr="D:\BACKUPD\courses\biol_data\classify\rbf\indgauss_wtd_sig0.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0"/>
            <a:ext cx="4775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4" descr="D:\BACKUPD\courses\biol_data\classify\rbf\netout_sig0.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352800"/>
            <a:ext cx="42926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609600" y="4386263"/>
            <a:ext cx="1528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Sigma=0.3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4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8675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D47FF6-2B5E-450B-BDF7-BF4BEFF4166E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69BC0E-8D0B-4E09-9823-5B4DD9681DA3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 smtClean="0"/>
          </a:p>
        </p:txBody>
      </p:sp>
      <p:pic>
        <p:nvPicPr>
          <p:cNvPr id="28678" name="Picture 2" descr="D:\BACKUPD\courses\biol_data\classify\rbf\indgauss_sig0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3" descr="D:\BACKUPD\courses\biol_data\classify\rbf\indgauss_wtd_sig0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275"/>
            <a:ext cx="41910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4" descr="D:\BACKUPD\courses\biol_data\classify\rbf\netout_sig0.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TextBox 8"/>
          <p:cNvSpPr txBox="1">
            <a:spLocks noChangeArrowheads="1"/>
          </p:cNvSpPr>
          <p:nvPr/>
        </p:nvSpPr>
        <p:spPr bwMode="auto">
          <a:xfrm>
            <a:off x="609600" y="4386263"/>
            <a:ext cx="16811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Sigma=0.45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02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/>
          </p:cNvGraphicFramePr>
          <p:nvPr/>
        </p:nvGraphicFramePr>
        <p:xfrm>
          <a:off x="533400" y="9144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9" name="Document" r:id="rId6" imgW="8167688" imgH="254000" progId="Word.Document.8">
                  <p:embed/>
                </p:oleObj>
              </mc:Choice>
              <mc:Fallback>
                <p:oleObj name="Document" r:id="rId6" imgW="8167688" imgH="254000" progId="Word.Document.8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144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839200" cy="1143000"/>
          </a:xfrm>
        </p:spPr>
        <p:txBody>
          <a:bodyPr/>
          <a:lstStyle/>
          <a:p>
            <a:r>
              <a:rPr lang="en-US" altLang="en-US" sz="4000" smtClean="0"/>
              <a:t>Types of </a:t>
            </a:r>
            <a:r>
              <a:rPr lang="en-US" altLang="en-US" smtClean="0"/>
              <a:t>φ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endParaRPr lang="en-US" altLang="en-US" sz="2800" b="1" i="1" smtClean="0">
              <a:solidFill>
                <a:srgbClr val="009900"/>
              </a:solidFill>
            </a:endParaRPr>
          </a:p>
          <a:p>
            <a:pPr>
              <a:buClr>
                <a:schemeClr val="tx1"/>
              </a:buClr>
            </a:pPr>
            <a:r>
              <a:rPr lang="en-US" altLang="en-US" sz="2800" smtClean="0">
                <a:solidFill>
                  <a:schemeClr val="accent2"/>
                </a:solidFill>
              </a:rPr>
              <a:t>Multiquadrics</a:t>
            </a:r>
            <a:r>
              <a:rPr lang="en-US" altLang="en-US" sz="2800" smtClean="0"/>
              <a:t>:</a:t>
            </a:r>
          </a:p>
          <a:p>
            <a:pPr>
              <a:buClr>
                <a:schemeClr val="tx1"/>
              </a:buClr>
            </a:pPr>
            <a:endParaRPr lang="en-US" altLang="en-US" sz="2800" smtClean="0"/>
          </a:p>
          <a:p>
            <a:pPr>
              <a:buClr>
                <a:schemeClr val="tx1"/>
              </a:buClr>
            </a:pPr>
            <a:endParaRPr lang="en-US" altLang="en-US" sz="2800" smtClean="0"/>
          </a:p>
          <a:p>
            <a:pPr>
              <a:buClr>
                <a:schemeClr val="tx1"/>
              </a:buClr>
            </a:pPr>
            <a:r>
              <a:rPr lang="en-US" altLang="en-US" sz="2800" smtClean="0">
                <a:solidFill>
                  <a:schemeClr val="accent2"/>
                </a:solidFill>
              </a:rPr>
              <a:t>Inverse</a:t>
            </a:r>
            <a:r>
              <a:rPr lang="en-US" altLang="en-US" sz="2800" smtClean="0"/>
              <a:t> </a:t>
            </a:r>
            <a:r>
              <a:rPr lang="en-US" altLang="en-US" sz="2800" smtClean="0">
                <a:solidFill>
                  <a:schemeClr val="accent2"/>
                </a:solidFill>
              </a:rPr>
              <a:t>multiquadrics</a:t>
            </a:r>
            <a:r>
              <a:rPr lang="en-US" altLang="en-US" sz="2800" smtClean="0"/>
              <a:t>:</a:t>
            </a:r>
          </a:p>
          <a:p>
            <a:pPr>
              <a:buClr>
                <a:schemeClr val="tx1"/>
              </a:buClr>
            </a:pPr>
            <a:endParaRPr lang="en-US" altLang="en-US" sz="2800" smtClean="0"/>
          </a:p>
          <a:p>
            <a:pPr>
              <a:buClr>
                <a:schemeClr val="tx1"/>
              </a:buClr>
            </a:pPr>
            <a:endParaRPr lang="en-US" altLang="en-US" sz="2800" smtClean="0"/>
          </a:p>
          <a:p>
            <a:pPr>
              <a:buClr>
                <a:schemeClr val="tx1"/>
              </a:buClr>
            </a:pPr>
            <a:r>
              <a:rPr lang="en-US" altLang="en-US" sz="2800" smtClean="0">
                <a:solidFill>
                  <a:schemeClr val="accent2"/>
                </a:solidFill>
              </a:rPr>
              <a:t>Gaussian</a:t>
            </a:r>
            <a:r>
              <a:rPr lang="en-US" altLang="en-US" sz="2800" smtClean="0"/>
              <a:t> </a:t>
            </a:r>
            <a:r>
              <a:rPr lang="en-US" altLang="en-US" sz="2800" smtClean="0">
                <a:solidFill>
                  <a:schemeClr val="accent2"/>
                </a:solidFill>
              </a:rPr>
              <a:t>functions (most used)</a:t>
            </a:r>
            <a:r>
              <a:rPr lang="en-US" altLang="en-US" sz="2800" smtClean="0"/>
              <a:t>:</a:t>
            </a:r>
          </a:p>
        </p:txBody>
      </p:sp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3027363" y="2362200"/>
          <a:ext cx="316388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" name="Equation" r:id="rId8" imgW="1066800" imgH="241300" progId="Equation.3">
                  <p:embed/>
                </p:oleObj>
              </mc:Choice>
              <mc:Fallback>
                <p:oleObj name="Equation" r:id="rId8" imgW="10668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2362200"/>
                        <a:ext cx="3163887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2971800" y="5181600"/>
          <a:ext cx="3444875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1" name="Equation" r:id="rId10" imgW="1218671" imgH="482391" progId="Equation.3">
                  <p:embed/>
                </p:oleObj>
              </mc:Choice>
              <mc:Fallback>
                <p:oleObj name="Equation" r:id="rId10" imgW="1218671" imgH="4823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181600"/>
                        <a:ext cx="3444875" cy="135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7"/>
          <p:cNvGraphicFramePr>
            <a:graphicFrameLocks noChangeAspect="1"/>
          </p:cNvGraphicFramePr>
          <p:nvPr/>
        </p:nvGraphicFramePr>
        <p:xfrm>
          <a:off x="3025775" y="3733800"/>
          <a:ext cx="3167063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" name="Equation" r:id="rId12" imgW="1104900" imgH="431800" progId="Equation.3">
                  <p:embed/>
                </p:oleObj>
              </mc:Choice>
              <mc:Fallback>
                <p:oleObj name="Equation" r:id="rId12" imgW="11049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5775" y="3733800"/>
                        <a:ext cx="3167063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8"/>
          <p:cNvGraphicFramePr>
            <a:graphicFrameLocks noChangeAspect="1"/>
          </p:cNvGraphicFramePr>
          <p:nvPr/>
        </p:nvGraphicFramePr>
        <p:xfrm>
          <a:off x="7177088" y="2606675"/>
          <a:ext cx="157162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3" name="Equation" r:id="rId14" imgW="660113" imgH="431613" progId="Equation.3">
                  <p:embed/>
                </p:oleObj>
              </mc:Choice>
              <mc:Fallback>
                <p:oleObj name="Equation" r:id="rId14" imgW="660113" imgH="43161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088" y="2606675"/>
                        <a:ext cx="1571625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9"/>
          <p:cNvGraphicFramePr>
            <a:graphicFrameLocks noChangeAspect="1"/>
          </p:cNvGraphicFramePr>
          <p:nvPr/>
        </p:nvGraphicFramePr>
        <p:xfrm>
          <a:off x="7086600" y="4114800"/>
          <a:ext cx="812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4" name="Equation" r:id="rId16" imgW="342603" imgH="177646" progId="Equation.3">
                  <p:embed/>
                </p:oleObj>
              </mc:Choice>
              <mc:Fallback>
                <p:oleObj name="Equation" r:id="rId16" imgW="342603" imgH="17764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4114800"/>
                        <a:ext cx="812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10"/>
          <p:cNvGraphicFramePr>
            <a:graphicFrameLocks noChangeAspect="1"/>
          </p:cNvGraphicFramePr>
          <p:nvPr/>
        </p:nvGraphicFramePr>
        <p:xfrm>
          <a:off x="7010400" y="5715000"/>
          <a:ext cx="9080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5" name="Equation" r:id="rId18" imgW="380670" imgH="177646" progId="Equation.3">
                  <p:embed/>
                </p:oleObj>
              </mc:Choice>
              <mc:Fallback>
                <p:oleObj name="Equation" r:id="rId18" imgW="380670" imgH="17764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5715000"/>
                        <a:ext cx="9080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04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/>
          </p:cNvGraphicFramePr>
          <p:nvPr/>
        </p:nvGraphicFramePr>
        <p:xfrm>
          <a:off x="533400" y="9144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3" name="Document" r:id="rId6" imgW="8167688" imgH="254000" progId="Word.Document.8">
                  <p:embed/>
                </p:oleObj>
              </mc:Choice>
              <mc:Fallback>
                <p:oleObj name="Document" r:id="rId6" imgW="8167688" imgH="254000" progId="Word.Document.8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144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839200" cy="1143000"/>
          </a:xfrm>
        </p:spPr>
        <p:txBody>
          <a:bodyPr/>
          <a:lstStyle/>
          <a:p>
            <a:r>
              <a:rPr lang="en-US" altLang="en-US" sz="4000" smtClean="0"/>
              <a:t>Example: the XOR problem </a:t>
            </a:r>
            <a:endParaRPr lang="en-US" altLang="en-US" smtClean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sz="2400" smtClean="0">
                <a:solidFill>
                  <a:schemeClr val="accent2"/>
                </a:solidFill>
              </a:rPr>
              <a:t>Input space</a:t>
            </a:r>
            <a:r>
              <a:rPr lang="en-US" altLang="en-US" sz="2400" smtClean="0"/>
              <a:t>:</a:t>
            </a:r>
          </a:p>
          <a:p>
            <a:pPr>
              <a:buClr>
                <a:schemeClr val="tx1"/>
              </a:buClr>
            </a:pPr>
            <a:endParaRPr lang="en-US" altLang="en-US" sz="2400" smtClean="0"/>
          </a:p>
          <a:p>
            <a:pPr>
              <a:buClr>
                <a:schemeClr val="tx1"/>
              </a:buClr>
            </a:pPr>
            <a:endParaRPr lang="en-US" altLang="en-US" sz="2400" smtClean="0"/>
          </a:p>
          <a:p>
            <a:pPr>
              <a:buClr>
                <a:schemeClr val="tx1"/>
              </a:buClr>
            </a:pPr>
            <a:endParaRPr lang="en-US" altLang="en-US" sz="2400" smtClean="0"/>
          </a:p>
          <a:p>
            <a:pPr>
              <a:buClr>
                <a:schemeClr val="tx1"/>
              </a:buClr>
            </a:pPr>
            <a:endParaRPr lang="en-US" altLang="en-US" sz="2400" smtClean="0"/>
          </a:p>
          <a:p>
            <a:pPr>
              <a:buClr>
                <a:schemeClr val="tx1"/>
              </a:buClr>
            </a:pPr>
            <a:r>
              <a:rPr lang="en-US" altLang="en-US" sz="2400" smtClean="0">
                <a:solidFill>
                  <a:schemeClr val="accent2"/>
                </a:solidFill>
              </a:rPr>
              <a:t>Output space</a:t>
            </a:r>
            <a:r>
              <a:rPr lang="en-US" altLang="en-US" sz="2400" smtClean="0"/>
              <a:t>:</a:t>
            </a:r>
          </a:p>
          <a:p>
            <a:pPr>
              <a:buClr>
                <a:schemeClr val="tx1"/>
              </a:buClr>
            </a:pPr>
            <a:endParaRPr lang="en-US" altLang="en-US" sz="2400" smtClean="0"/>
          </a:p>
          <a:p>
            <a:r>
              <a:rPr lang="en-US" altLang="en-US" sz="2400" smtClean="0"/>
              <a:t>Construct an RBF pattern classifier such that:</a:t>
            </a:r>
          </a:p>
          <a:p>
            <a:pPr lvl="1">
              <a:buFontTx/>
              <a:buNone/>
            </a:pPr>
            <a:r>
              <a:rPr lang="en-US" altLang="en-US" sz="2400" smtClean="0">
                <a:solidFill>
                  <a:srgbClr val="009900"/>
                </a:solidFill>
              </a:rPr>
              <a:t>(0,0) and (1,1) are mapped to 0, class C1</a:t>
            </a:r>
          </a:p>
          <a:p>
            <a:pPr lvl="1">
              <a:buFontTx/>
              <a:buNone/>
            </a:pPr>
            <a:r>
              <a:rPr lang="en-US" altLang="en-US" sz="2400" smtClean="0">
                <a:solidFill>
                  <a:srgbClr val="009900"/>
                </a:solidFill>
              </a:rPr>
              <a:t>(1,0) and (0,1) are mapped to 1, class C2</a:t>
            </a:r>
          </a:p>
        </p:txBody>
      </p:sp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3124200" y="1219200"/>
            <a:ext cx="2592388" cy="1738313"/>
            <a:chOff x="2736" y="1440"/>
            <a:chExt cx="1633" cy="1095"/>
          </a:xfrm>
        </p:grpSpPr>
        <p:sp>
          <p:nvSpPr>
            <p:cNvPr id="31758" name="Line 6"/>
            <p:cNvSpPr>
              <a:spLocks noChangeShapeType="1"/>
            </p:cNvSpPr>
            <p:nvPr/>
          </p:nvSpPr>
          <p:spPr bwMode="auto">
            <a:xfrm flipV="1">
              <a:off x="3120" y="1632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1759" name="Line 7"/>
            <p:cNvSpPr>
              <a:spLocks noChangeShapeType="1"/>
            </p:cNvSpPr>
            <p:nvPr/>
          </p:nvSpPr>
          <p:spPr bwMode="auto">
            <a:xfrm>
              <a:off x="3024" y="2352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31760" name="Oval 8"/>
            <p:cNvSpPr>
              <a:spLocks noChangeArrowheads="1"/>
            </p:cNvSpPr>
            <p:nvPr/>
          </p:nvSpPr>
          <p:spPr bwMode="auto">
            <a:xfrm>
              <a:off x="3696" y="1824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61" name="Oval 9"/>
            <p:cNvSpPr>
              <a:spLocks noChangeArrowheads="1"/>
            </p:cNvSpPr>
            <p:nvPr/>
          </p:nvSpPr>
          <p:spPr bwMode="auto">
            <a:xfrm>
              <a:off x="3072" y="2304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62" name="Oval 10"/>
            <p:cNvSpPr>
              <a:spLocks noChangeArrowheads="1"/>
            </p:cNvSpPr>
            <p:nvPr/>
          </p:nvSpPr>
          <p:spPr bwMode="auto">
            <a:xfrm>
              <a:off x="3072" y="1824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63" name="Oval 11"/>
            <p:cNvSpPr>
              <a:spLocks noChangeArrowheads="1"/>
            </p:cNvSpPr>
            <p:nvPr/>
          </p:nvSpPr>
          <p:spPr bwMode="auto">
            <a:xfrm>
              <a:off x="3696" y="2304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64" name="Text Box 12"/>
            <p:cNvSpPr txBox="1">
              <a:spLocks noChangeArrowheads="1"/>
            </p:cNvSpPr>
            <p:nvPr/>
          </p:nvSpPr>
          <p:spPr bwMode="auto">
            <a:xfrm>
              <a:off x="3734" y="1655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9900"/>
                  </a:solidFill>
                </a:rPr>
                <a:t>(1,1)</a:t>
              </a:r>
            </a:p>
          </p:txBody>
        </p:sp>
        <p:sp>
          <p:nvSpPr>
            <p:cNvPr id="31765" name="Text Box 13"/>
            <p:cNvSpPr txBox="1">
              <a:spLocks noChangeArrowheads="1"/>
            </p:cNvSpPr>
            <p:nvPr/>
          </p:nvSpPr>
          <p:spPr bwMode="auto">
            <a:xfrm>
              <a:off x="2736" y="1632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9900"/>
                  </a:solidFill>
                </a:rPr>
                <a:t>(0,1)</a:t>
              </a:r>
            </a:p>
          </p:txBody>
        </p:sp>
        <p:sp>
          <p:nvSpPr>
            <p:cNvPr id="31766" name="Text Box 14"/>
            <p:cNvSpPr txBox="1">
              <a:spLocks noChangeArrowheads="1"/>
            </p:cNvSpPr>
            <p:nvPr/>
          </p:nvSpPr>
          <p:spPr bwMode="auto">
            <a:xfrm>
              <a:off x="2736" y="2304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9900"/>
                  </a:solidFill>
                </a:rPr>
                <a:t>(0,0)</a:t>
              </a:r>
            </a:p>
          </p:txBody>
        </p:sp>
        <p:sp>
          <p:nvSpPr>
            <p:cNvPr id="31767" name="Text Box 15"/>
            <p:cNvSpPr txBox="1">
              <a:spLocks noChangeArrowheads="1"/>
            </p:cNvSpPr>
            <p:nvPr/>
          </p:nvSpPr>
          <p:spPr bwMode="auto">
            <a:xfrm>
              <a:off x="3696" y="2304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9900"/>
                  </a:solidFill>
                </a:rPr>
                <a:t>(1,0)</a:t>
              </a:r>
            </a:p>
          </p:txBody>
        </p:sp>
        <p:sp>
          <p:nvSpPr>
            <p:cNvPr id="31768" name="Text Box 16"/>
            <p:cNvSpPr txBox="1">
              <a:spLocks noChangeArrowheads="1"/>
            </p:cNvSpPr>
            <p:nvPr/>
          </p:nvSpPr>
          <p:spPr bwMode="auto">
            <a:xfrm>
              <a:off x="4128" y="2208"/>
              <a:ext cx="2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x</a:t>
              </a:r>
              <a:r>
                <a:rPr lang="en-US" altLang="en-US" sz="1800" b="1" baseline="-25000"/>
                <a:t>1</a:t>
              </a:r>
              <a:endParaRPr lang="en-US" altLang="en-US" sz="2400"/>
            </a:p>
          </p:txBody>
        </p:sp>
        <p:sp>
          <p:nvSpPr>
            <p:cNvPr id="31769" name="Text Box 17"/>
            <p:cNvSpPr txBox="1">
              <a:spLocks noChangeArrowheads="1"/>
            </p:cNvSpPr>
            <p:nvPr/>
          </p:nvSpPr>
          <p:spPr bwMode="auto">
            <a:xfrm>
              <a:off x="2928" y="1440"/>
              <a:ext cx="2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x</a:t>
              </a:r>
              <a:r>
                <a:rPr lang="en-US" altLang="en-US" sz="1800" b="1" baseline="-25000"/>
                <a:t>2</a:t>
              </a:r>
              <a:endParaRPr lang="en-US" altLang="en-US" sz="2400"/>
            </a:p>
          </p:txBody>
        </p:sp>
      </p:grpSp>
      <p:grpSp>
        <p:nvGrpSpPr>
          <p:cNvPr id="31750" name="Group 18"/>
          <p:cNvGrpSpPr>
            <a:grpSpLocks/>
          </p:cNvGrpSpPr>
          <p:nvPr/>
        </p:nvGrpSpPr>
        <p:grpSpPr bwMode="auto">
          <a:xfrm>
            <a:off x="3581400" y="3429000"/>
            <a:ext cx="2035175" cy="479425"/>
            <a:chOff x="2688" y="1920"/>
            <a:chExt cx="1282" cy="302"/>
          </a:xfrm>
        </p:grpSpPr>
        <p:sp>
          <p:nvSpPr>
            <p:cNvPr id="31752" name="Line 19"/>
            <p:cNvSpPr>
              <a:spLocks noChangeShapeType="1"/>
            </p:cNvSpPr>
            <p:nvPr/>
          </p:nvSpPr>
          <p:spPr bwMode="auto">
            <a:xfrm>
              <a:off x="2688" y="2160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1753" name="Oval 20"/>
            <p:cNvSpPr>
              <a:spLocks noChangeArrowheads="1"/>
            </p:cNvSpPr>
            <p:nvPr/>
          </p:nvSpPr>
          <p:spPr bwMode="auto">
            <a:xfrm>
              <a:off x="2736" y="2112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54" name="Oval 21"/>
            <p:cNvSpPr>
              <a:spLocks noChangeArrowheads="1"/>
            </p:cNvSpPr>
            <p:nvPr/>
          </p:nvSpPr>
          <p:spPr bwMode="auto">
            <a:xfrm>
              <a:off x="3360" y="2112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55" name="Text Box 22"/>
            <p:cNvSpPr txBox="1">
              <a:spLocks noChangeArrowheads="1"/>
            </p:cNvSpPr>
            <p:nvPr/>
          </p:nvSpPr>
          <p:spPr bwMode="auto">
            <a:xfrm>
              <a:off x="3782" y="1991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y</a:t>
              </a:r>
              <a:endParaRPr lang="en-US" altLang="en-US" sz="2400"/>
            </a:p>
          </p:txBody>
        </p:sp>
        <p:sp>
          <p:nvSpPr>
            <p:cNvPr id="31756" name="Text Box 23"/>
            <p:cNvSpPr txBox="1">
              <a:spLocks noChangeArrowheads="1"/>
            </p:cNvSpPr>
            <p:nvPr/>
          </p:nvSpPr>
          <p:spPr bwMode="auto">
            <a:xfrm>
              <a:off x="3408" y="1920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9900"/>
                  </a:solidFill>
                </a:rPr>
                <a:t>1</a:t>
              </a:r>
              <a:endParaRPr lang="en-US" altLang="en-US" sz="2400"/>
            </a:p>
          </p:txBody>
        </p:sp>
        <p:sp>
          <p:nvSpPr>
            <p:cNvPr id="31757" name="Text Box 24"/>
            <p:cNvSpPr txBox="1">
              <a:spLocks noChangeArrowheads="1"/>
            </p:cNvSpPr>
            <p:nvPr/>
          </p:nvSpPr>
          <p:spPr bwMode="auto">
            <a:xfrm>
              <a:off x="2784" y="1920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9900"/>
                  </a:solidFill>
                </a:rPr>
                <a:t>0</a:t>
              </a:r>
              <a:endParaRPr lang="en-US" altLang="en-US" sz="2400">
                <a:solidFill>
                  <a:srgbClr val="009900"/>
                </a:solidFill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90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458200" cy="5105400"/>
          </a:xfrm>
        </p:spPr>
        <p:txBody>
          <a:bodyPr/>
          <a:lstStyle/>
          <a:p>
            <a:r>
              <a:rPr lang="en-US" altLang="en-US" sz="2400" smtClean="0">
                <a:solidFill>
                  <a:schemeClr val="tx2"/>
                </a:solidFill>
              </a:rPr>
              <a:t>In the feature (hidden layer) space</a:t>
            </a:r>
            <a:r>
              <a:rPr lang="en-US" altLang="en-US" sz="2400" smtClean="0"/>
              <a:t>:</a:t>
            </a:r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r>
              <a:rPr lang="en-US" altLang="en-US" sz="2000" smtClean="0"/>
              <a:t>When mapped into the feature space &lt; </a:t>
            </a:r>
            <a:r>
              <a:rPr lang="en-US" altLang="en-US" sz="2000" smtClean="0">
                <a:sym typeface="Symbol" panose="05050102010706020507" pitchFamily="18" charset="2"/>
              </a:rPr>
              <a:t></a:t>
            </a:r>
            <a:r>
              <a:rPr lang="en-US" altLang="en-US" sz="2000" b="1" baseline="-25000" smtClean="0">
                <a:sym typeface="Symbol" panose="05050102010706020507" pitchFamily="18" charset="2"/>
              </a:rPr>
              <a:t>1</a:t>
            </a:r>
            <a:r>
              <a:rPr lang="en-US" altLang="en-US" sz="2000" smtClean="0"/>
              <a:t> , </a:t>
            </a:r>
            <a:r>
              <a:rPr lang="en-US" altLang="en-US" sz="2000" smtClean="0">
                <a:sym typeface="Symbol" panose="05050102010706020507" pitchFamily="18" charset="2"/>
              </a:rPr>
              <a:t></a:t>
            </a:r>
            <a:r>
              <a:rPr lang="en-US" altLang="en-US" sz="2000" b="1" baseline="-25000" smtClean="0">
                <a:sym typeface="Symbol" panose="05050102010706020507" pitchFamily="18" charset="2"/>
              </a:rPr>
              <a:t>2</a:t>
            </a:r>
            <a:r>
              <a:rPr lang="en-US" altLang="en-US" sz="2000" smtClean="0"/>
              <a:t> &gt; (hidden layer), C1 and C2</a:t>
            </a:r>
            <a:r>
              <a:rPr lang="en-US" altLang="en-US" sz="2000" b="1" baseline="-25000" smtClean="0"/>
              <a:t> </a:t>
            </a:r>
            <a:r>
              <a:rPr lang="en-US" altLang="en-US" sz="2000" smtClean="0"/>
              <a:t>become </a:t>
            </a:r>
            <a:r>
              <a:rPr lang="en-US" altLang="en-US" sz="2000" i="1" smtClean="0">
                <a:solidFill>
                  <a:schemeClr val="accent2"/>
                </a:solidFill>
              </a:rPr>
              <a:t>linearly separable. </a:t>
            </a:r>
            <a:r>
              <a:rPr lang="en-US" altLang="en-US" sz="2000" smtClean="0"/>
              <a:t>So</a:t>
            </a:r>
            <a:r>
              <a:rPr lang="en-US" altLang="en-US" sz="2000" i="1" smtClean="0"/>
              <a:t> </a:t>
            </a:r>
            <a:r>
              <a:rPr lang="en-US" altLang="en-US" sz="2000" smtClean="0">
                <a:sym typeface="Symbol" panose="05050102010706020507" pitchFamily="18" charset="2"/>
              </a:rPr>
              <a:t>a linear classifier with </a:t>
            </a:r>
            <a:r>
              <a:rPr lang="en-US" altLang="en-US" sz="2000" b="1" baseline="-25000" smtClean="0">
                <a:sym typeface="Symbol" panose="05050102010706020507" pitchFamily="18" charset="2"/>
              </a:rPr>
              <a:t>1</a:t>
            </a:r>
            <a:r>
              <a:rPr lang="en-US" altLang="en-US" sz="2000" smtClean="0">
                <a:sym typeface="Symbol" panose="05050102010706020507" pitchFamily="18" charset="2"/>
              </a:rPr>
              <a:t>(</a:t>
            </a:r>
            <a:r>
              <a:rPr lang="en-US" altLang="en-US" sz="2000" smtClean="0">
                <a:sym typeface="Bookshelf Symbol 4" pitchFamily="34" charset="2"/>
              </a:rPr>
              <a:t>x</a:t>
            </a:r>
            <a:r>
              <a:rPr lang="en-US" altLang="en-US" sz="2000" smtClean="0">
                <a:sym typeface="Symbol" panose="05050102010706020507" pitchFamily="18" charset="2"/>
              </a:rPr>
              <a:t>) and </a:t>
            </a:r>
            <a:r>
              <a:rPr lang="en-US" altLang="en-US" sz="2000" b="1" baseline="-25000" smtClean="0">
                <a:sym typeface="Symbol" panose="05050102010706020507" pitchFamily="18" charset="2"/>
              </a:rPr>
              <a:t>2</a:t>
            </a:r>
            <a:r>
              <a:rPr lang="en-US" altLang="en-US" sz="2000" smtClean="0">
                <a:sym typeface="Symbol" panose="05050102010706020507" pitchFamily="18" charset="2"/>
              </a:rPr>
              <a:t>(</a:t>
            </a:r>
            <a:r>
              <a:rPr lang="en-US" altLang="en-US" sz="2000" smtClean="0">
                <a:sym typeface="Bookshelf Symbol 4" pitchFamily="34" charset="2"/>
              </a:rPr>
              <a:t>x</a:t>
            </a:r>
            <a:r>
              <a:rPr lang="en-US" altLang="en-US" sz="2000" smtClean="0">
                <a:sym typeface="Symbol" panose="05050102010706020507" pitchFamily="18" charset="2"/>
              </a:rPr>
              <a:t>) as inputs can be used to solve the XOR problem.</a:t>
            </a:r>
            <a:r>
              <a:rPr lang="en-US" altLang="en-US" sz="2400" smtClean="0">
                <a:sym typeface="Symbol" panose="05050102010706020507" pitchFamily="18" charset="2"/>
              </a:rPr>
              <a:t> </a:t>
            </a:r>
          </a:p>
        </p:txBody>
      </p:sp>
      <p:graphicFrame>
        <p:nvGraphicFramePr>
          <p:cNvPr id="33795" name="Object 3"/>
          <p:cNvGraphicFramePr>
            <a:graphicFrameLocks/>
          </p:cNvGraphicFramePr>
          <p:nvPr/>
        </p:nvGraphicFramePr>
        <p:xfrm>
          <a:off x="533400" y="10668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2" name="Document" r:id="rId6" imgW="8167688" imgH="254000" progId="Word.Document.8">
                  <p:embed/>
                </p:oleObj>
              </mc:Choice>
              <mc:Fallback>
                <p:oleObj name="Document" r:id="rId6" imgW="8167688" imgH="254000" progId="Word.Document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0668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04800" y="15240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tx2"/>
                </a:solidFill>
              </a:rPr>
              <a:t>Example: the XOR problem </a:t>
            </a:r>
            <a:endParaRPr lang="en-US" altLang="en-US" sz="4400">
              <a:solidFill>
                <a:schemeClr val="tx2"/>
              </a:solidFill>
            </a:endParaRPr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625475" y="1600200"/>
          <a:ext cx="3449638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3" name="Equation" r:id="rId8" imgW="1333500" imgH="533400" progId="Equation.3">
                  <p:embed/>
                </p:oleObj>
              </mc:Choice>
              <mc:Fallback>
                <p:oleObj name="Equation" r:id="rId8" imgW="1333500" imgH="533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1600200"/>
                        <a:ext cx="3449638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6"/>
          <p:cNvGraphicFramePr>
            <a:graphicFrameLocks noChangeAspect="1"/>
          </p:cNvGraphicFramePr>
          <p:nvPr/>
        </p:nvGraphicFramePr>
        <p:xfrm>
          <a:off x="4572000" y="2133600"/>
          <a:ext cx="38100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4" name="Equation" r:id="rId10" imgW="1663700" imgH="215900" progId="Equation.3">
                  <p:embed/>
                </p:oleObj>
              </mc:Choice>
              <mc:Fallback>
                <p:oleObj name="Equation" r:id="rId10" imgW="1663700" imgH="215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133600"/>
                        <a:ext cx="38100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799" name="Group 7"/>
          <p:cNvGrpSpPr>
            <a:grpSpLocks/>
          </p:cNvGrpSpPr>
          <p:nvPr/>
        </p:nvGrpSpPr>
        <p:grpSpPr bwMode="auto">
          <a:xfrm>
            <a:off x="1295400" y="3048000"/>
            <a:ext cx="4879975" cy="2133600"/>
            <a:chOff x="912" y="2352"/>
            <a:chExt cx="3074" cy="1344"/>
          </a:xfrm>
        </p:grpSpPr>
        <p:sp>
          <p:nvSpPr>
            <p:cNvPr id="33801" name="Line 8"/>
            <p:cNvSpPr>
              <a:spLocks noChangeShapeType="1"/>
            </p:cNvSpPr>
            <p:nvPr/>
          </p:nvSpPr>
          <p:spPr bwMode="auto">
            <a:xfrm flipV="1">
              <a:off x="1632" y="2400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2" name="Line 9"/>
            <p:cNvSpPr>
              <a:spLocks noChangeShapeType="1"/>
            </p:cNvSpPr>
            <p:nvPr/>
          </p:nvSpPr>
          <p:spPr bwMode="auto">
            <a:xfrm>
              <a:off x="1584" y="3360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3" name="Line 10"/>
            <p:cNvSpPr>
              <a:spLocks noChangeShapeType="1"/>
            </p:cNvSpPr>
            <p:nvPr/>
          </p:nvSpPr>
          <p:spPr bwMode="auto">
            <a:xfrm>
              <a:off x="1584" y="2976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4" name="Line 11"/>
            <p:cNvSpPr>
              <a:spLocks noChangeShapeType="1"/>
            </p:cNvSpPr>
            <p:nvPr/>
          </p:nvSpPr>
          <p:spPr bwMode="auto">
            <a:xfrm>
              <a:off x="1584" y="264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5" name="Line 12"/>
            <p:cNvSpPr>
              <a:spLocks noChangeShapeType="1"/>
            </p:cNvSpPr>
            <p:nvPr/>
          </p:nvSpPr>
          <p:spPr bwMode="auto">
            <a:xfrm>
              <a:off x="2064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6" name="Line 13"/>
            <p:cNvSpPr>
              <a:spLocks noChangeShapeType="1"/>
            </p:cNvSpPr>
            <p:nvPr/>
          </p:nvSpPr>
          <p:spPr bwMode="auto">
            <a:xfrm>
              <a:off x="2496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7" name="Oval 14"/>
            <p:cNvSpPr>
              <a:spLocks noChangeArrowheads="1"/>
            </p:cNvSpPr>
            <p:nvPr/>
          </p:nvSpPr>
          <p:spPr bwMode="auto">
            <a:xfrm>
              <a:off x="1872" y="3072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3808" name="Oval 15"/>
            <p:cNvSpPr>
              <a:spLocks noChangeArrowheads="1"/>
            </p:cNvSpPr>
            <p:nvPr/>
          </p:nvSpPr>
          <p:spPr bwMode="auto">
            <a:xfrm>
              <a:off x="1776" y="2592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3809" name="Oval 16"/>
            <p:cNvSpPr>
              <a:spLocks noChangeArrowheads="1"/>
            </p:cNvSpPr>
            <p:nvPr/>
          </p:nvSpPr>
          <p:spPr bwMode="auto">
            <a:xfrm>
              <a:off x="2448" y="3168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3810" name="Line 17"/>
            <p:cNvSpPr>
              <a:spLocks noChangeShapeType="1"/>
            </p:cNvSpPr>
            <p:nvPr/>
          </p:nvSpPr>
          <p:spPr bwMode="auto">
            <a:xfrm>
              <a:off x="1392" y="2496"/>
              <a:ext cx="1392" cy="120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33811" name="Text Box 18"/>
            <p:cNvSpPr txBox="1">
              <a:spLocks noChangeArrowheads="1"/>
            </p:cNvSpPr>
            <p:nvPr/>
          </p:nvSpPr>
          <p:spPr bwMode="auto">
            <a:xfrm>
              <a:off x="2822" y="3335"/>
              <a:ext cx="2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φ</a:t>
              </a:r>
              <a:r>
                <a:rPr lang="en-US" altLang="en-US" sz="1800" b="1" baseline="-25000"/>
                <a:t>1</a:t>
              </a:r>
              <a:endParaRPr lang="en-US" altLang="en-US" sz="1800"/>
            </a:p>
          </p:txBody>
        </p:sp>
        <p:sp>
          <p:nvSpPr>
            <p:cNvPr id="33812" name="Text Box 19"/>
            <p:cNvSpPr txBox="1">
              <a:spLocks noChangeArrowheads="1"/>
            </p:cNvSpPr>
            <p:nvPr/>
          </p:nvSpPr>
          <p:spPr bwMode="auto">
            <a:xfrm>
              <a:off x="1392" y="2352"/>
              <a:ext cx="2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φ</a:t>
              </a:r>
              <a:r>
                <a:rPr lang="en-US" altLang="en-US" sz="1800" b="1" baseline="-25000"/>
                <a:t>2</a:t>
              </a:r>
              <a:endParaRPr lang="en-US" altLang="en-US" sz="1800"/>
            </a:p>
          </p:txBody>
        </p:sp>
        <p:sp>
          <p:nvSpPr>
            <p:cNvPr id="33813" name="Text Box 20"/>
            <p:cNvSpPr txBox="1">
              <a:spLocks noChangeArrowheads="1"/>
            </p:cNvSpPr>
            <p:nvPr/>
          </p:nvSpPr>
          <p:spPr bwMode="auto">
            <a:xfrm>
              <a:off x="2448" y="3312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1.0</a:t>
              </a:r>
              <a:endParaRPr lang="en-US" altLang="en-US" sz="1800"/>
            </a:p>
          </p:txBody>
        </p:sp>
        <p:sp>
          <p:nvSpPr>
            <p:cNvPr id="33814" name="Text Box 21"/>
            <p:cNvSpPr txBox="1">
              <a:spLocks noChangeArrowheads="1"/>
            </p:cNvSpPr>
            <p:nvPr/>
          </p:nvSpPr>
          <p:spPr bwMode="auto">
            <a:xfrm>
              <a:off x="1344" y="2607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1.0</a:t>
              </a:r>
            </a:p>
          </p:txBody>
        </p:sp>
        <p:sp>
          <p:nvSpPr>
            <p:cNvPr id="33815" name="Text Box 22"/>
            <p:cNvSpPr txBox="1">
              <a:spLocks noChangeArrowheads="1"/>
            </p:cNvSpPr>
            <p:nvPr/>
          </p:nvSpPr>
          <p:spPr bwMode="auto">
            <a:xfrm>
              <a:off x="1824" y="2465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(0,0)</a:t>
              </a:r>
            </a:p>
          </p:txBody>
        </p:sp>
        <p:sp>
          <p:nvSpPr>
            <p:cNvPr id="33816" name="Text Box 23"/>
            <p:cNvSpPr txBox="1">
              <a:spLocks noChangeArrowheads="1"/>
            </p:cNvSpPr>
            <p:nvPr/>
          </p:nvSpPr>
          <p:spPr bwMode="auto">
            <a:xfrm>
              <a:off x="1872" y="3360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0.5</a:t>
              </a:r>
            </a:p>
          </p:txBody>
        </p:sp>
        <p:sp>
          <p:nvSpPr>
            <p:cNvPr id="33817" name="Text Box 24"/>
            <p:cNvSpPr txBox="1">
              <a:spLocks noChangeArrowheads="1"/>
            </p:cNvSpPr>
            <p:nvPr/>
          </p:nvSpPr>
          <p:spPr bwMode="auto">
            <a:xfrm>
              <a:off x="1344" y="2928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0.5</a:t>
              </a:r>
            </a:p>
          </p:txBody>
        </p:sp>
        <p:sp>
          <p:nvSpPr>
            <p:cNvPr id="33818" name="Text Box 25"/>
            <p:cNvSpPr txBox="1">
              <a:spLocks noChangeArrowheads="1"/>
            </p:cNvSpPr>
            <p:nvPr/>
          </p:nvSpPr>
          <p:spPr bwMode="auto">
            <a:xfrm>
              <a:off x="2496" y="2993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(1,1)</a:t>
              </a:r>
              <a:endParaRPr lang="en-US" altLang="en-US" sz="1600" b="1"/>
            </a:p>
          </p:txBody>
        </p:sp>
        <p:sp>
          <p:nvSpPr>
            <p:cNvPr id="33819" name="Arc 26"/>
            <p:cNvSpPr>
              <a:spLocks/>
            </p:cNvSpPr>
            <p:nvPr/>
          </p:nvSpPr>
          <p:spPr bwMode="auto">
            <a:xfrm flipH="1">
              <a:off x="1968" y="2688"/>
              <a:ext cx="576" cy="2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33820" name="Text Box 27"/>
            <p:cNvSpPr txBox="1">
              <a:spLocks noChangeArrowheads="1"/>
            </p:cNvSpPr>
            <p:nvPr/>
          </p:nvSpPr>
          <p:spPr bwMode="auto">
            <a:xfrm>
              <a:off x="2544" y="2544"/>
              <a:ext cx="14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009900"/>
                  </a:solidFill>
                </a:rPr>
                <a:t>Decision boundary</a:t>
              </a:r>
            </a:p>
          </p:txBody>
        </p:sp>
        <p:sp>
          <p:nvSpPr>
            <p:cNvPr id="33821" name="Text Box 28"/>
            <p:cNvSpPr txBox="1">
              <a:spLocks noChangeArrowheads="1"/>
            </p:cNvSpPr>
            <p:nvPr/>
          </p:nvSpPr>
          <p:spPr bwMode="auto">
            <a:xfrm>
              <a:off x="912" y="3456"/>
              <a:ext cx="83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(0,1) and (1,0)</a:t>
              </a:r>
            </a:p>
          </p:txBody>
        </p:sp>
        <p:sp>
          <p:nvSpPr>
            <p:cNvPr id="33822" name="Arc 29"/>
            <p:cNvSpPr>
              <a:spLocks/>
            </p:cNvSpPr>
            <p:nvPr/>
          </p:nvSpPr>
          <p:spPr bwMode="auto">
            <a:xfrm flipH="1">
              <a:off x="1200" y="3120"/>
              <a:ext cx="650" cy="384"/>
            </a:xfrm>
            <a:custGeom>
              <a:avLst/>
              <a:gdLst>
                <a:gd name="T0" fmla="*/ 0 w 24355"/>
                <a:gd name="T1" fmla="*/ 0 h 21600"/>
                <a:gd name="T2" fmla="*/ 0 w 24355"/>
                <a:gd name="T3" fmla="*/ 0 h 21600"/>
                <a:gd name="T4" fmla="*/ 0 w 2435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355" h="21600" fill="none" extrusionOk="0">
                  <a:moveTo>
                    <a:pt x="0" y="176"/>
                  </a:moveTo>
                  <a:cubicBezTo>
                    <a:pt x="913" y="58"/>
                    <a:pt x="1833" y="-1"/>
                    <a:pt x="2755" y="0"/>
                  </a:cubicBezTo>
                  <a:cubicBezTo>
                    <a:pt x="14684" y="0"/>
                    <a:pt x="24355" y="9670"/>
                    <a:pt x="24355" y="21600"/>
                  </a:cubicBezTo>
                </a:path>
                <a:path w="24355" h="21600" stroke="0" extrusionOk="0">
                  <a:moveTo>
                    <a:pt x="0" y="176"/>
                  </a:moveTo>
                  <a:cubicBezTo>
                    <a:pt x="913" y="58"/>
                    <a:pt x="1833" y="-1"/>
                    <a:pt x="2755" y="0"/>
                  </a:cubicBezTo>
                  <a:cubicBezTo>
                    <a:pt x="14684" y="0"/>
                    <a:pt x="24355" y="9670"/>
                    <a:pt x="24355" y="21600"/>
                  </a:cubicBezTo>
                  <a:lnTo>
                    <a:pt x="2755" y="21600"/>
                  </a:lnTo>
                  <a:lnTo>
                    <a:pt x="0" y="176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346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RBFNN vs MLP</a:t>
            </a:r>
          </a:p>
        </p:txBody>
      </p:sp>
      <p:sp>
        <p:nvSpPr>
          <p:cNvPr id="614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1F15A2-0F26-495D-BA99-C0A8F925DB68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3C93BF-31A1-4FDE-9C2F-5F5322E5041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 smtClean="0"/>
          </a:p>
        </p:txBody>
      </p:sp>
      <p:graphicFrame>
        <p:nvGraphicFramePr>
          <p:cNvPr id="6150" name="Object 1"/>
          <p:cNvGraphicFramePr>
            <a:graphicFrameLocks noChangeAspect="1"/>
          </p:cNvGraphicFramePr>
          <p:nvPr/>
        </p:nvGraphicFramePr>
        <p:xfrm>
          <a:off x="1524000" y="5942013"/>
          <a:ext cx="23622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5" imgW="1066680" imgH="431640" progId="Equation.3">
                  <p:embed/>
                </p:oleObj>
              </mc:Choice>
              <mc:Fallback>
                <p:oleObj name="Equation" r:id="rId5" imgW="1066680" imgH="431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942013"/>
                        <a:ext cx="23622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6"/>
          <p:cNvGraphicFramePr>
            <a:graphicFrameLocks noChangeAspect="1"/>
          </p:cNvGraphicFramePr>
          <p:nvPr/>
        </p:nvGraphicFramePr>
        <p:xfrm>
          <a:off x="5353050" y="5949950"/>
          <a:ext cx="3278188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7" imgW="1079280" imgH="431640" progId="Equation.3">
                  <p:embed/>
                </p:oleObj>
              </mc:Choice>
              <mc:Fallback>
                <p:oleObj name="Equation" r:id="rId7" imgW="107928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050" y="5949950"/>
                        <a:ext cx="3278188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675" y="1763486"/>
            <a:ext cx="8248650" cy="39243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38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458200" cy="5105400"/>
          </a:xfrm>
        </p:spPr>
        <p:txBody>
          <a:bodyPr/>
          <a:lstStyle/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>
              <a:sym typeface="Symbol" panose="05050102010706020507" pitchFamily="18" charset="2"/>
            </a:endParaRPr>
          </a:p>
        </p:txBody>
      </p:sp>
      <p:graphicFrame>
        <p:nvGraphicFramePr>
          <p:cNvPr id="35843" name="Object 3"/>
          <p:cNvGraphicFramePr>
            <a:graphicFrameLocks/>
          </p:cNvGraphicFramePr>
          <p:nvPr/>
        </p:nvGraphicFramePr>
        <p:xfrm>
          <a:off x="533400" y="10668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3" name="Document" r:id="rId6" imgW="8167688" imgH="254000" progId="Word.Document.8">
                  <p:embed/>
                </p:oleObj>
              </mc:Choice>
              <mc:Fallback>
                <p:oleObj name="Document" r:id="rId6" imgW="8167688" imgH="254000" progId="Word.Document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0668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04800" y="15240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tx2"/>
                </a:solidFill>
              </a:rPr>
              <a:t>RBF NN for the XOR problem </a:t>
            </a:r>
            <a:endParaRPr lang="en-US" altLang="en-US" sz="4400">
              <a:solidFill>
                <a:schemeClr val="tx2"/>
              </a:solidFill>
            </a:endParaRPr>
          </a:p>
        </p:txBody>
      </p:sp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609600" y="1371600"/>
          <a:ext cx="3449638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4" name="Equation" r:id="rId8" imgW="1333500" imgH="533400" progId="Equation.3">
                  <p:embed/>
                </p:oleObj>
              </mc:Choice>
              <mc:Fallback>
                <p:oleObj name="Equation" r:id="rId8" imgW="1333500" imgH="533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3449638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6"/>
          <p:cNvGraphicFramePr>
            <a:graphicFrameLocks noChangeAspect="1"/>
          </p:cNvGraphicFramePr>
          <p:nvPr/>
        </p:nvGraphicFramePr>
        <p:xfrm>
          <a:off x="4572000" y="1524000"/>
          <a:ext cx="38100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5" name="Equation" r:id="rId10" imgW="1663700" imgH="215900" progId="Equation.3">
                  <p:embed/>
                </p:oleObj>
              </mc:Choice>
              <mc:Fallback>
                <p:oleObj name="Equation" r:id="rId10" imgW="1663700" imgH="215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524000"/>
                        <a:ext cx="38100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47" name="Group 7"/>
          <p:cNvGrpSpPr>
            <a:grpSpLocks/>
          </p:cNvGrpSpPr>
          <p:nvPr/>
        </p:nvGrpSpPr>
        <p:grpSpPr bwMode="auto">
          <a:xfrm>
            <a:off x="2743200" y="2895600"/>
            <a:ext cx="4197350" cy="1952625"/>
            <a:chOff x="864" y="2092"/>
            <a:chExt cx="2644" cy="1230"/>
          </a:xfrm>
        </p:grpSpPr>
        <p:sp>
          <p:nvSpPr>
            <p:cNvPr id="35850" name="Text Box 8"/>
            <p:cNvSpPr txBox="1">
              <a:spLocks noChangeArrowheads="1"/>
            </p:cNvSpPr>
            <p:nvPr/>
          </p:nvSpPr>
          <p:spPr bwMode="auto">
            <a:xfrm>
              <a:off x="864" y="2256"/>
              <a:ext cx="2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x</a:t>
              </a:r>
              <a:r>
                <a:rPr lang="en-US" altLang="en-US" sz="2000" b="1" baseline="-25000"/>
                <a:t>1</a:t>
              </a:r>
              <a:endParaRPr lang="en-US" altLang="en-US" sz="2000" b="1"/>
            </a:p>
          </p:txBody>
        </p:sp>
        <p:sp>
          <p:nvSpPr>
            <p:cNvPr id="35851" name="Text Box 9"/>
            <p:cNvSpPr txBox="1">
              <a:spLocks noChangeArrowheads="1"/>
            </p:cNvSpPr>
            <p:nvPr/>
          </p:nvSpPr>
          <p:spPr bwMode="auto">
            <a:xfrm>
              <a:off x="864" y="2784"/>
              <a:ext cx="2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x</a:t>
              </a:r>
              <a:r>
                <a:rPr lang="en-US" altLang="en-US" sz="2000" b="1" baseline="-25000"/>
                <a:t>2</a:t>
              </a:r>
              <a:endParaRPr lang="en-US" altLang="en-US" sz="2000" b="1"/>
            </a:p>
          </p:txBody>
        </p:sp>
        <p:sp>
          <p:nvSpPr>
            <p:cNvPr id="35852" name="Line 10"/>
            <p:cNvSpPr>
              <a:spLocks noChangeShapeType="1"/>
            </p:cNvSpPr>
            <p:nvPr/>
          </p:nvSpPr>
          <p:spPr bwMode="auto">
            <a:xfrm>
              <a:off x="1104" y="2400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5853" name="Line 11"/>
            <p:cNvSpPr>
              <a:spLocks noChangeShapeType="1"/>
            </p:cNvSpPr>
            <p:nvPr/>
          </p:nvSpPr>
          <p:spPr bwMode="auto">
            <a:xfrm flipV="1">
              <a:off x="1104" y="2496"/>
              <a:ext cx="624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5854" name="Oval 12"/>
            <p:cNvSpPr>
              <a:spLocks noChangeArrowheads="1"/>
            </p:cNvSpPr>
            <p:nvPr/>
          </p:nvSpPr>
          <p:spPr bwMode="auto">
            <a:xfrm>
              <a:off x="1776" y="2352"/>
              <a:ext cx="382" cy="2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t1</a:t>
              </a:r>
              <a:endParaRPr lang="en-US" altLang="en-US" sz="2400"/>
            </a:p>
          </p:txBody>
        </p:sp>
        <p:sp>
          <p:nvSpPr>
            <p:cNvPr id="35855" name="Line 13"/>
            <p:cNvSpPr>
              <a:spLocks noChangeShapeType="1"/>
            </p:cNvSpPr>
            <p:nvPr/>
          </p:nvSpPr>
          <p:spPr bwMode="auto">
            <a:xfrm>
              <a:off x="1104" y="297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5856" name="Line 14"/>
            <p:cNvSpPr>
              <a:spLocks noChangeShapeType="1"/>
            </p:cNvSpPr>
            <p:nvPr/>
          </p:nvSpPr>
          <p:spPr bwMode="auto">
            <a:xfrm>
              <a:off x="1104" y="2448"/>
              <a:ext cx="62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35857" name="Oval 15"/>
            <p:cNvSpPr>
              <a:spLocks noChangeArrowheads="1"/>
            </p:cNvSpPr>
            <p:nvPr/>
          </p:nvSpPr>
          <p:spPr bwMode="auto">
            <a:xfrm>
              <a:off x="2688" y="2640"/>
              <a:ext cx="192" cy="192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5858" name="Line 16"/>
            <p:cNvSpPr>
              <a:spLocks noChangeShapeType="1"/>
            </p:cNvSpPr>
            <p:nvPr/>
          </p:nvSpPr>
          <p:spPr bwMode="auto">
            <a:xfrm flipV="1">
              <a:off x="2208" y="2784"/>
              <a:ext cx="43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35859" name="Line 17"/>
            <p:cNvSpPr>
              <a:spLocks noChangeShapeType="1"/>
            </p:cNvSpPr>
            <p:nvPr/>
          </p:nvSpPr>
          <p:spPr bwMode="auto">
            <a:xfrm>
              <a:off x="2208" y="2496"/>
              <a:ext cx="43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35860" name="Line 18"/>
            <p:cNvSpPr>
              <a:spLocks noChangeShapeType="1"/>
            </p:cNvSpPr>
            <p:nvPr/>
          </p:nvSpPr>
          <p:spPr bwMode="auto">
            <a:xfrm flipV="1">
              <a:off x="2784" y="283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5861" name="Text Box 19"/>
            <p:cNvSpPr txBox="1">
              <a:spLocks noChangeArrowheads="1"/>
            </p:cNvSpPr>
            <p:nvPr/>
          </p:nvSpPr>
          <p:spPr bwMode="auto">
            <a:xfrm>
              <a:off x="2622" y="3072"/>
              <a:ext cx="29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+1</a:t>
              </a:r>
              <a:endParaRPr lang="en-US" altLang="en-US" sz="2000" b="1"/>
            </a:p>
          </p:txBody>
        </p:sp>
        <p:sp>
          <p:nvSpPr>
            <p:cNvPr id="35862" name="Text Box 20"/>
            <p:cNvSpPr txBox="1">
              <a:spLocks noChangeArrowheads="1"/>
            </p:cNvSpPr>
            <p:nvPr/>
          </p:nvSpPr>
          <p:spPr bwMode="auto">
            <a:xfrm>
              <a:off x="2352" y="2880"/>
              <a:ext cx="2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-1</a:t>
              </a:r>
              <a:endParaRPr lang="en-US" altLang="en-US" sz="2000" b="1"/>
            </a:p>
          </p:txBody>
        </p:sp>
        <p:sp>
          <p:nvSpPr>
            <p:cNvPr id="35863" name="Text Box 21"/>
            <p:cNvSpPr txBox="1">
              <a:spLocks noChangeArrowheads="1"/>
            </p:cNvSpPr>
            <p:nvPr/>
          </p:nvSpPr>
          <p:spPr bwMode="auto">
            <a:xfrm>
              <a:off x="2400" y="2352"/>
              <a:ext cx="2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-1</a:t>
              </a:r>
              <a:endParaRPr lang="en-US" altLang="en-US" sz="2000" b="1"/>
            </a:p>
          </p:txBody>
        </p:sp>
        <p:sp>
          <p:nvSpPr>
            <p:cNvPr id="35864" name="Oval 22"/>
            <p:cNvSpPr>
              <a:spLocks noChangeArrowheads="1"/>
            </p:cNvSpPr>
            <p:nvPr/>
          </p:nvSpPr>
          <p:spPr bwMode="auto">
            <a:xfrm>
              <a:off x="1776" y="2832"/>
              <a:ext cx="382" cy="2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t2</a:t>
              </a:r>
              <a:endParaRPr lang="en-US" altLang="en-US" sz="2400"/>
            </a:p>
          </p:txBody>
        </p:sp>
        <p:sp>
          <p:nvSpPr>
            <p:cNvPr id="35865" name="Line 23"/>
            <p:cNvSpPr>
              <a:spLocks noChangeShapeType="1"/>
            </p:cNvSpPr>
            <p:nvPr/>
          </p:nvSpPr>
          <p:spPr bwMode="auto">
            <a:xfrm>
              <a:off x="2880" y="2736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5866" name="Text Box 24"/>
            <p:cNvSpPr txBox="1">
              <a:spLocks noChangeArrowheads="1"/>
            </p:cNvSpPr>
            <p:nvPr/>
          </p:nvSpPr>
          <p:spPr bwMode="auto">
            <a:xfrm>
              <a:off x="3312" y="264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y</a:t>
              </a:r>
              <a:endParaRPr lang="en-US" altLang="en-US" sz="2000" b="1"/>
            </a:p>
          </p:txBody>
        </p:sp>
        <p:graphicFrame>
          <p:nvGraphicFramePr>
            <p:cNvPr id="35867" name="Object 25"/>
            <p:cNvGraphicFramePr>
              <a:graphicFrameLocks noChangeAspect="1"/>
            </p:cNvGraphicFramePr>
            <p:nvPr/>
          </p:nvGraphicFramePr>
          <p:xfrm>
            <a:off x="2844" y="2092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86" name="Equation" r:id="rId12" imgW="114151" imgH="215619" progId="Equation.3">
                    <p:embed/>
                  </p:oleObj>
                </mc:Choice>
                <mc:Fallback>
                  <p:oleObj name="Equation" r:id="rId12" imgW="114151" imgH="215619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92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848" name="Object 26"/>
          <p:cNvGraphicFramePr>
            <a:graphicFrameLocks noChangeAspect="1"/>
          </p:cNvGraphicFramePr>
          <p:nvPr/>
        </p:nvGraphicFramePr>
        <p:xfrm>
          <a:off x="1600200" y="4876800"/>
          <a:ext cx="58483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7" name="Equation" r:id="rId14" imgW="2260600" imgH="482600" progId="Equation.3">
                  <p:embed/>
                </p:oleObj>
              </mc:Choice>
              <mc:Fallback>
                <p:oleObj name="Equation" r:id="rId14" imgW="2260600" imgH="4826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876800"/>
                        <a:ext cx="5848350" cy="1244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36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altLang="en-US" sz="4000" smtClean="0"/>
              <a:t>RBF network parameters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772400" cy="434340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sz="2800" b="1" smtClean="0">
                <a:solidFill>
                  <a:schemeClr val="accent2"/>
                </a:solidFill>
              </a:rPr>
              <a:t>What do we have to learn for a RBF NN with a given architecture?</a:t>
            </a:r>
            <a:endParaRPr lang="en-US" altLang="en-US" sz="2800" smtClean="0"/>
          </a:p>
          <a:p>
            <a:pPr lvl="1">
              <a:buClr>
                <a:schemeClr val="tx1"/>
              </a:buClr>
            </a:pPr>
            <a:r>
              <a:rPr lang="en-US" altLang="en-US" sz="2400" smtClean="0">
                <a:solidFill>
                  <a:schemeClr val="tx2"/>
                </a:solidFill>
              </a:rPr>
              <a:t>The centers</a:t>
            </a:r>
            <a:r>
              <a:rPr lang="en-US" altLang="en-US" sz="2400" smtClean="0"/>
              <a:t> </a:t>
            </a:r>
            <a:r>
              <a:rPr lang="en-US" altLang="en-US" sz="2400" smtClean="0">
                <a:solidFill>
                  <a:schemeClr val="tx2"/>
                </a:solidFill>
              </a:rPr>
              <a:t>of the</a:t>
            </a:r>
            <a:r>
              <a:rPr lang="en-US" altLang="en-US" sz="2400" smtClean="0"/>
              <a:t> </a:t>
            </a:r>
            <a:r>
              <a:rPr lang="en-US" altLang="en-US" sz="2400" smtClean="0">
                <a:solidFill>
                  <a:schemeClr val="tx2"/>
                </a:solidFill>
              </a:rPr>
              <a:t>RBF activation functions</a:t>
            </a:r>
            <a:endParaRPr lang="en-US" altLang="en-US" sz="2400" smtClean="0"/>
          </a:p>
          <a:p>
            <a:pPr lvl="1">
              <a:buClr>
                <a:schemeClr val="tx1"/>
              </a:buClr>
            </a:pPr>
            <a:r>
              <a:rPr lang="en-US" altLang="en-US" sz="2400" smtClean="0">
                <a:solidFill>
                  <a:schemeClr val="tx2"/>
                </a:solidFill>
              </a:rPr>
              <a:t>the Widths of the Gaussian RBF activation functions</a:t>
            </a:r>
            <a:endParaRPr lang="en-US" altLang="en-US" sz="2400" smtClean="0"/>
          </a:p>
          <a:p>
            <a:pPr lvl="1">
              <a:buClr>
                <a:schemeClr val="tx1"/>
              </a:buClr>
            </a:pPr>
            <a:r>
              <a:rPr lang="en-US" altLang="en-US" sz="2400" smtClean="0">
                <a:solidFill>
                  <a:schemeClr val="tx2"/>
                </a:solidFill>
              </a:rPr>
              <a:t>the weights from the hidden to the output layer</a:t>
            </a:r>
            <a:endParaRPr lang="en-US" altLang="en-US" sz="2400" smtClean="0"/>
          </a:p>
          <a:p>
            <a:pPr>
              <a:buClr>
                <a:schemeClr val="tx1"/>
              </a:buClr>
            </a:pPr>
            <a:r>
              <a:rPr lang="en-US" altLang="en-US" sz="2800" smtClean="0"/>
              <a:t>Different learning algorithms may be used for learning the RBF network parameters. We describe three possible methods for learning centers, spreads and weights.</a:t>
            </a:r>
          </a:p>
          <a:p>
            <a:pPr>
              <a:buClr>
                <a:schemeClr val="tx1"/>
              </a:buClr>
            </a:pPr>
            <a:endParaRPr lang="en-US" altLang="en-US" sz="2800" smtClean="0"/>
          </a:p>
          <a:p>
            <a:pPr>
              <a:buClr>
                <a:schemeClr val="tx1"/>
              </a:buClr>
            </a:pPr>
            <a:endParaRPr lang="en-US" altLang="en-US" sz="2800" smtClean="0"/>
          </a:p>
        </p:txBody>
      </p:sp>
      <p:graphicFrame>
        <p:nvGraphicFramePr>
          <p:cNvPr id="37892" name="Object 4"/>
          <p:cNvGraphicFramePr>
            <a:graphicFrameLocks/>
          </p:cNvGraphicFramePr>
          <p:nvPr/>
        </p:nvGraphicFramePr>
        <p:xfrm>
          <a:off x="381000" y="9144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Document" r:id="rId5" imgW="8167688" imgH="254000" progId="Word.Document.8">
                  <p:embed/>
                </p:oleObj>
              </mc:Choice>
              <mc:Fallback>
                <p:oleObj name="Document" r:id="rId5" imgW="8167688" imgH="254000" progId="Word.Documen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144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99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z="4000" smtClean="0"/>
              <a:t>Learning Algorithm 1</a:t>
            </a:r>
            <a:endParaRPr lang="en-US" altLang="en-US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772400" cy="510540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sz="2800" b="1" smtClean="0">
                <a:solidFill>
                  <a:schemeClr val="accent2"/>
                </a:solidFill>
              </a:rPr>
              <a:t>Centers: are selected at random</a:t>
            </a:r>
            <a:endParaRPr lang="en-US" altLang="en-US" sz="2800" smtClean="0"/>
          </a:p>
          <a:p>
            <a:pPr lvl="1">
              <a:buClr>
                <a:schemeClr val="tx1"/>
              </a:buClr>
            </a:pPr>
            <a:r>
              <a:rPr lang="en-US" altLang="en-US" sz="2400" b="1" smtClean="0">
                <a:solidFill>
                  <a:srgbClr val="009900"/>
                </a:solidFill>
              </a:rPr>
              <a:t>centers</a:t>
            </a:r>
            <a:r>
              <a:rPr lang="en-US" altLang="en-US" sz="2400" smtClean="0"/>
              <a:t> are </a:t>
            </a:r>
            <a:r>
              <a:rPr lang="en-US" altLang="en-US" sz="2400" smtClean="0">
                <a:solidFill>
                  <a:schemeClr val="accent1"/>
                </a:solidFill>
              </a:rPr>
              <a:t>chosen randomly from the training set</a:t>
            </a:r>
            <a:endParaRPr lang="en-US" altLang="en-US" sz="2400" smtClean="0"/>
          </a:p>
          <a:p>
            <a:r>
              <a:rPr lang="en-US" altLang="en-US" sz="2800" b="1" smtClean="0">
                <a:solidFill>
                  <a:schemeClr val="accent2"/>
                </a:solidFill>
              </a:rPr>
              <a:t>Spreads:</a:t>
            </a:r>
            <a:r>
              <a:rPr lang="en-US" altLang="en-US" sz="2800" smtClean="0">
                <a:solidFill>
                  <a:schemeClr val="accent2"/>
                </a:solidFill>
              </a:rPr>
              <a:t> are chosen by </a:t>
            </a:r>
            <a:r>
              <a:rPr lang="en-US" altLang="en-US" sz="2800" b="1" smtClean="0">
                <a:solidFill>
                  <a:schemeClr val="accent2"/>
                </a:solidFill>
              </a:rPr>
              <a:t>normalization</a:t>
            </a:r>
            <a:r>
              <a:rPr lang="en-US" altLang="en-US" sz="2800" smtClean="0"/>
              <a:t>:</a:t>
            </a:r>
          </a:p>
          <a:p>
            <a:endParaRPr lang="en-US" altLang="en-US" sz="2800" smtClean="0"/>
          </a:p>
          <a:p>
            <a:endParaRPr lang="en-US" altLang="en-US" sz="2800" smtClean="0"/>
          </a:p>
          <a:p>
            <a:r>
              <a:rPr lang="en-US" altLang="en-US" sz="2800" smtClean="0"/>
              <a:t>Then the activation function of hidden neuron becomes:</a:t>
            </a:r>
          </a:p>
          <a:p>
            <a:pPr lvl="1">
              <a:buFontTx/>
              <a:buNone/>
            </a:pPr>
            <a:r>
              <a:rPr lang="en-US" altLang="en-US" smtClean="0"/>
              <a:t>				</a:t>
            </a:r>
          </a:p>
          <a:p>
            <a:pPr lvl="1">
              <a:buFontTx/>
              <a:buNone/>
            </a:pPr>
            <a:r>
              <a:rPr lang="en-US" altLang="en-US" smtClean="0"/>
              <a:t>	</a:t>
            </a:r>
          </a:p>
        </p:txBody>
      </p:sp>
      <p:graphicFrame>
        <p:nvGraphicFramePr>
          <p:cNvPr id="38916" name="Object 4"/>
          <p:cNvGraphicFramePr>
            <a:graphicFrameLocks/>
          </p:cNvGraphicFramePr>
          <p:nvPr/>
        </p:nvGraphicFramePr>
        <p:xfrm>
          <a:off x="381000" y="9144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Document" r:id="rId5" imgW="8167688" imgH="254000" progId="Word.Document.8">
                  <p:embed/>
                </p:oleObj>
              </mc:Choice>
              <mc:Fallback>
                <p:oleObj name="Document" r:id="rId5" imgW="8167688" imgH="254000" progId="Word.Documen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144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/>
          <p:cNvGraphicFramePr>
            <a:graphicFrameLocks noChangeAspect="1"/>
          </p:cNvGraphicFramePr>
          <p:nvPr/>
        </p:nvGraphicFramePr>
        <p:xfrm>
          <a:off x="838200" y="2590800"/>
          <a:ext cx="678497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4" name="Equation" r:id="rId7" imgW="3340100" imgH="482600" progId="Equation.3">
                  <p:embed/>
                </p:oleObj>
              </mc:Choice>
              <mc:Fallback>
                <p:oleObj name="Equation" r:id="rId7" imgW="33401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590800"/>
                        <a:ext cx="6784975" cy="9747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2286000" y="4854575"/>
          <a:ext cx="530225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Equation" r:id="rId9" imgW="2095500" imgH="482600" progId="Equation.3">
                  <p:embed/>
                </p:oleObj>
              </mc:Choice>
              <mc:Fallback>
                <p:oleObj name="Equation" r:id="rId9" imgW="2095500" imgH="482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854575"/>
                        <a:ext cx="5302250" cy="1177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8305800" y="3657600"/>
          <a:ext cx="3254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6" name="Equation" r:id="rId11" imgW="88707" imgH="164742" progId="Equation.3">
                  <p:embed/>
                </p:oleObj>
              </mc:Choice>
              <mc:Fallback>
                <p:oleObj name="Equation" r:id="rId11" imgW="88707" imgH="16474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3657600"/>
                        <a:ext cx="3254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84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z="4000" smtClean="0"/>
              <a:t>Learning Algorithm 1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7696200" cy="4953000"/>
          </a:xfrm>
        </p:spPr>
        <p:txBody>
          <a:bodyPr/>
          <a:lstStyle/>
          <a:p>
            <a:r>
              <a:rPr lang="en-US" altLang="en-US" sz="2800" b="1" smtClean="0">
                <a:solidFill>
                  <a:schemeClr val="accent2"/>
                </a:solidFill>
              </a:rPr>
              <a:t>Weights:</a:t>
            </a:r>
            <a:r>
              <a:rPr lang="en-US" altLang="en-US" sz="2800" b="1" smtClean="0"/>
              <a:t> </a:t>
            </a:r>
            <a:r>
              <a:rPr lang="en-US" altLang="en-US" sz="2800" smtClean="0"/>
              <a:t>are computed by means of the </a:t>
            </a:r>
            <a:r>
              <a:rPr lang="en-US" altLang="en-US" sz="2800" b="1" smtClean="0">
                <a:solidFill>
                  <a:srgbClr val="009900"/>
                </a:solidFill>
              </a:rPr>
              <a:t>pseudo-inverse method.</a:t>
            </a:r>
          </a:p>
          <a:p>
            <a:pPr lvl="1"/>
            <a:r>
              <a:rPr lang="en-US" altLang="en-US" sz="2400" b="1" smtClean="0"/>
              <a:t>For an example             consider the output of the network</a:t>
            </a:r>
          </a:p>
          <a:p>
            <a:pPr lvl="1"/>
            <a:endParaRPr lang="en-US" altLang="en-US" sz="2400" b="1" smtClean="0"/>
          </a:p>
          <a:p>
            <a:pPr lvl="1"/>
            <a:endParaRPr lang="en-US" altLang="en-US" sz="2400" b="1" smtClean="0"/>
          </a:p>
          <a:p>
            <a:pPr lvl="1"/>
            <a:r>
              <a:rPr lang="en-US" altLang="en-US" sz="2400" b="1" smtClean="0"/>
              <a:t>We would like                  for each example, that is </a:t>
            </a:r>
          </a:p>
          <a:p>
            <a:pPr lvl="1"/>
            <a:endParaRPr lang="en-US" altLang="en-US" sz="2400" b="1" smtClean="0"/>
          </a:p>
          <a:p>
            <a:pPr lvl="1"/>
            <a:endParaRPr lang="en-US" altLang="en-US" sz="2400" b="1" smtClean="0"/>
          </a:p>
          <a:p>
            <a:pPr lvl="1">
              <a:buFontTx/>
              <a:buNone/>
            </a:pPr>
            <a:endParaRPr lang="en-US" altLang="en-US" sz="2400" b="1" smtClean="0"/>
          </a:p>
          <a:p>
            <a:pPr lvl="1"/>
            <a:endParaRPr lang="en-US" altLang="en-US" sz="2400" b="1" smtClean="0"/>
          </a:p>
          <a:p>
            <a:pPr lvl="1"/>
            <a:endParaRPr lang="en-US" altLang="en-US" sz="2400" b="1" smtClean="0">
              <a:solidFill>
                <a:srgbClr val="009900"/>
              </a:solidFill>
            </a:endParaRPr>
          </a:p>
          <a:p>
            <a:pPr>
              <a:buFontTx/>
              <a:buNone/>
            </a:pPr>
            <a:endParaRPr lang="en-US" altLang="en-US" sz="2800" b="1" smtClean="0">
              <a:solidFill>
                <a:srgbClr val="009900"/>
              </a:solidFill>
            </a:endParaRPr>
          </a:p>
          <a:p>
            <a:pPr>
              <a:buFontTx/>
              <a:buNone/>
            </a:pPr>
            <a:endParaRPr lang="en-US" altLang="en-US" sz="2800" smtClean="0"/>
          </a:p>
          <a:p>
            <a:endParaRPr lang="en-US" altLang="en-US" sz="2800" smtClean="0"/>
          </a:p>
        </p:txBody>
      </p:sp>
      <p:graphicFrame>
        <p:nvGraphicFramePr>
          <p:cNvPr id="39940" name="Object 4"/>
          <p:cNvGraphicFramePr>
            <a:graphicFrameLocks/>
          </p:cNvGraphicFramePr>
          <p:nvPr/>
        </p:nvGraphicFramePr>
        <p:xfrm>
          <a:off x="381000" y="9144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1" name="Document" r:id="rId5" imgW="8167688" imgH="254000" progId="Word.Document.8">
                  <p:embed/>
                </p:oleObj>
              </mc:Choice>
              <mc:Fallback>
                <p:oleObj name="Document" r:id="rId5" imgW="8167688" imgH="254000" progId="Word.Documen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144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5"/>
          <p:cNvGraphicFramePr>
            <a:graphicFrameLocks noChangeAspect="1"/>
          </p:cNvGraphicFramePr>
          <p:nvPr/>
        </p:nvGraphicFramePr>
        <p:xfrm>
          <a:off x="931863" y="3048000"/>
          <a:ext cx="682307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Equation" r:id="rId7" imgW="2882900" imgH="228600" progId="Equation.3">
                  <p:embed/>
                </p:oleObj>
              </mc:Choice>
              <mc:Fallback>
                <p:oleObj name="Equation" r:id="rId7" imgW="28829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3048000"/>
                        <a:ext cx="682307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6"/>
          <p:cNvGraphicFramePr>
            <a:graphicFrameLocks noChangeAspect="1"/>
          </p:cNvGraphicFramePr>
          <p:nvPr/>
        </p:nvGraphicFramePr>
        <p:xfrm>
          <a:off x="3429000" y="2209800"/>
          <a:ext cx="9144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3" name="Equation" r:id="rId9" imgW="444307" imgH="228501" progId="Equation.3">
                  <p:embed/>
                </p:oleObj>
              </mc:Choice>
              <mc:Fallback>
                <p:oleObj name="Equation" r:id="rId9" imgW="444307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209800"/>
                        <a:ext cx="9144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7"/>
          <p:cNvGraphicFramePr>
            <a:graphicFrameLocks noChangeAspect="1"/>
          </p:cNvGraphicFramePr>
          <p:nvPr/>
        </p:nvGraphicFramePr>
        <p:xfrm>
          <a:off x="3200400" y="3733800"/>
          <a:ext cx="13081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4" name="Equation" r:id="rId11" imgW="634725" imgH="228501" progId="Equation.3">
                  <p:embed/>
                </p:oleObj>
              </mc:Choice>
              <mc:Fallback>
                <p:oleObj name="Equation" r:id="rId11" imgW="634725" imgH="22850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733800"/>
                        <a:ext cx="13081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8"/>
          <p:cNvGraphicFramePr>
            <a:graphicFrameLocks noChangeAspect="1"/>
          </p:cNvGraphicFramePr>
          <p:nvPr/>
        </p:nvGraphicFramePr>
        <p:xfrm>
          <a:off x="1295400" y="4724400"/>
          <a:ext cx="63119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5" name="Equation" r:id="rId13" imgW="2667000" imgH="228600" progId="Equation.3">
                  <p:embed/>
                </p:oleObj>
              </mc:Choice>
              <mc:Fallback>
                <p:oleObj name="Equation" r:id="rId13" imgW="26670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724400"/>
                        <a:ext cx="63119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96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z="4000" smtClean="0"/>
              <a:t>Learning Algorithm 1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7696200" cy="4953000"/>
          </a:xfrm>
        </p:spPr>
        <p:txBody>
          <a:bodyPr/>
          <a:lstStyle/>
          <a:p>
            <a:r>
              <a:rPr lang="en-US" altLang="en-US" sz="2400" smtClean="0"/>
              <a:t>This can be re-written in matrix form for one example</a:t>
            </a:r>
            <a:endParaRPr lang="en-US" altLang="en-US" sz="2800" smtClean="0"/>
          </a:p>
          <a:p>
            <a:pPr>
              <a:buFontTx/>
              <a:buNone/>
            </a:pPr>
            <a:endParaRPr lang="en-US" altLang="en-US" sz="2800" smtClean="0"/>
          </a:p>
          <a:p>
            <a:pPr>
              <a:buFontTx/>
              <a:buNone/>
            </a:pPr>
            <a:r>
              <a:rPr lang="en-US" altLang="en-US" sz="2800" smtClean="0"/>
              <a:t>             </a:t>
            </a:r>
          </a:p>
          <a:p>
            <a:pPr>
              <a:buFontTx/>
              <a:buNone/>
            </a:pPr>
            <a:r>
              <a:rPr lang="en-US" altLang="en-US" sz="2800" smtClean="0"/>
              <a:t> and </a:t>
            </a:r>
          </a:p>
          <a:p>
            <a:pPr>
              <a:buFontTx/>
              <a:buNone/>
            </a:pPr>
            <a:endParaRPr lang="en-US" altLang="en-US" sz="2800" smtClean="0"/>
          </a:p>
          <a:p>
            <a:pPr>
              <a:buFontTx/>
              <a:buNone/>
            </a:pPr>
            <a:endParaRPr lang="en-US" altLang="en-US" sz="2800" smtClean="0"/>
          </a:p>
          <a:p>
            <a:pPr>
              <a:buFontTx/>
              <a:buNone/>
            </a:pPr>
            <a:endParaRPr lang="en-US" altLang="en-US" sz="2800" smtClean="0"/>
          </a:p>
          <a:p>
            <a:pPr>
              <a:buFontTx/>
              <a:buNone/>
            </a:pPr>
            <a:endParaRPr lang="en-US" altLang="en-US" sz="2800" smtClean="0"/>
          </a:p>
          <a:p>
            <a:pPr>
              <a:buFontTx/>
              <a:buNone/>
            </a:pPr>
            <a:r>
              <a:rPr lang="en-US" altLang="en-US" sz="2800" smtClean="0"/>
              <a:t>for all the examples at the same time</a:t>
            </a:r>
          </a:p>
          <a:p>
            <a:endParaRPr lang="en-US" altLang="en-US" sz="2800" smtClean="0"/>
          </a:p>
          <a:p>
            <a:endParaRPr lang="en-US" altLang="en-US" sz="2800" smtClean="0"/>
          </a:p>
        </p:txBody>
      </p:sp>
      <p:graphicFrame>
        <p:nvGraphicFramePr>
          <p:cNvPr id="40964" name="Object 4"/>
          <p:cNvGraphicFramePr>
            <a:graphicFrameLocks/>
          </p:cNvGraphicFramePr>
          <p:nvPr/>
        </p:nvGraphicFramePr>
        <p:xfrm>
          <a:off x="381000" y="9144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Document" r:id="rId5" imgW="8167688" imgH="254000" progId="Word.Document.8">
                  <p:embed/>
                </p:oleObj>
              </mc:Choice>
              <mc:Fallback>
                <p:oleObj name="Document" r:id="rId5" imgW="8167688" imgH="254000" progId="Word.Documen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144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1019175" y="2206625"/>
          <a:ext cx="63436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8" name="Equation" r:id="rId7" imgW="2819400" imgH="241300" progId="Equation.3">
                  <p:embed/>
                </p:oleObj>
              </mc:Choice>
              <mc:Fallback>
                <p:oleObj name="Equation" r:id="rId7" imgW="2819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2206625"/>
                        <a:ext cx="63436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1219200" y="3429000"/>
          <a:ext cx="760095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9" name="Equation" r:id="rId9" imgW="3378200" imgH="711200" progId="Equation.3">
                  <p:embed/>
                </p:oleObj>
              </mc:Choice>
              <mc:Fallback>
                <p:oleObj name="Equation" r:id="rId9" imgW="33782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429000"/>
                        <a:ext cx="760095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98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z="4000" smtClean="0"/>
              <a:t>Learning Algorithm 1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smtClean="0"/>
              <a:t>let </a:t>
            </a:r>
          </a:p>
          <a:p>
            <a:pPr>
              <a:buFontTx/>
              <a:buNone/>
            </a:pPr>
            <a:endParaRPr lang="en-US" altLang="en-US" sz="2800" smtClean="0"/>
          </a:p>
          <a:p>
            <a:pPr>
              <a:buFontTx/>
              <a:buNone/>
            </a:pPr>
            <a:endParaRPr lang="en-US" altLang="en-US" sz="2800" smtClean="0"/>
          </a:p>
          <a:p>
            <a:pPr>
              <a:buFontTx/>
              <a:buNone/>
            </a:pPr>
            <a:r>
              <a:rPr lang="en-US" altLang="en-US" sz="2800" smtClean="0"/>
              <a:t>then we can write</a:t>
            </a:r>
          </a:p>
          <a:p>
            <a:pPr>
              <a:buFontTx/>
              <a:buNone/>
            </a:pPr>
            <a:endParaRPr lang="en-US" altLang="en-US" sz="2800" smtClean="0"/>
          </a:p>
          <a:p>
            <a:pPr>
              <a:buFontTx/>
              <a:buNone/>
            </a:pPr>
            <a:endParaRPr lang="en-US" altLang="en-US" sz="2800" smtClean="0"/>
          </a:p>
          <a:p>
            <a:pPr>
              <a:buFontTx/>
              <a:buNone/>
            </a:pPr>
            <a:r>
              <a:rPr lang="en-US" altLang="en-US" sz="2800" smtClean="0"/>
              <a:t>If            is the pseudo-inverse of the matrix           we obtain the weights using the following formula</a:t>
            </a:r>
          </a:p>
          <a:p>
            <a:endParaRPr lang="en-US" altLang="en-US" sz="2800" smtClean="0"/>
          </a:p>
          <a:p>
            <a:endParaRPr lang="en-US" altLang="en-US" sz="280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/>
        </p:nvGraphicFramePr>
        <p:xfrm>
          <a:off x="381000" y="9144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name="Document" r:id="rId5" imgW="8167688" imgH="254000" progId="Word.Document.8">
                  <p:embed/>
                </p:oleObj>
              </mc:Choice>
              <mc:Fallback>
                <p:oleObj name="Document" r:id="rId5" imgW="8167688" imgH="254000" progId="Word.Documen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144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2209800" y="5410200"/>
          <a:ext cx="66802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4" name="Equation" r:id="rId7" imgW="1600200" imgH="241300" progId="Equation.3">
                  <p:embed/>
                </p:oleObj>
              </mc:Choice>
              <mc:Fallback>
                <p:oleObj name="Equation" r:id="rId7" imgW="16002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410200"/>
                        <a:ext cx="6680200" cy="9985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990600" y="4343400"/>
          <a:ext cx="6572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Equation" r:id="rId9" imgW="228600" imgH="190500" progId="Equation.3">
                  <p:embed/>
                </p:oleObj>
              </mc:Choice>
              <mc:Fallback>
                <p:oleObj name="Equation" r:id="rId9" imgW="228600" imgH="190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343400"/>
                        <a:ext cx="6572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/>
          <p:cNvGraphicFramePr>
            <a:graphicFrameLocks noChangeAspect="1"/>
          </p:cNvGraphicFramePr>
          <p:nvPr/>
        </p:nvGraphicFramePr>
        <p:xfrm>
          <a:off x="2057400" y="1219200"/>
          <a:ext cx="487680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6" name="Equation" r:id="rId11" imgW="2565400" imgH="711200" progId="Equation.3">
                  <p:embed/>
                </p:oleObj>
              </mc:Choice>
              <mc:Fallback>
                <p:oleObj name="Equation" r:id="rId11" imgW="25654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219200"/>
                        <a:ext cx="4876800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4267200" y="2667000"/>
          <a:ext cx="22860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7" name="Equation" r:id="rId13" imgW="977900" imgH="711200" progId="Equation.3">
                  <p:embed/>
                </p:oleObj>
              </mc:Choice>
              <mc:Fallback>
                <p:oleObj name="Equation" r:id="rId13" imgW="977900" imgH="71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667000"/>
                        <a:ext cx="2286000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3" name="Object 9"/>
          <p:cNvGraphicFramePr>
            <a:graphicFrameLocks noChangeAspect="1"/>
          </p:cNvGraphicFramePr>
          <p:nvPr/>
        </p:nvGraphicFramePr>
        <p:xfrm>
          <a:off x="6858000" y="4419600"/>
          <a:ext cx="4699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8" name="Equation" r:id="rId15" imgW="164957" imgH="152268" progId="Equation.3">
                  <p:embed/>
                </p:oleObj>
              </mc:Choice>
              <mc:Fallback>
                <p:oleObj name="Equation" r:id="rId15" imgW="164957" imgH="152268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419600"/>
                        <a:ext cx="46990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0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Interpolation Theorem (Michelli 1986)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Let x</a:t>
            </a:r>
            <a:r>
              <a:rPr lang="en-US" altLang="en-US" baseline="-25000" smtClean="0"/>
              <a:t>i</a:t>
            </a:r>
            <a:r>
              <a:rPr lang="en-US" altLang="en-US" smtClean="0"/>
              <a:t> (i =1,N) be a set of distinct points in R</a:t>
            </a:r>
            <a:r>
              <a:rPr lang="en-US" altLang="en-US" baseline="30000" smtClean="0"/>
              <a:t>n</a:t>
            </a:r>
            <a:r>
              <a:rPr lang="en-US" altLang="en-US" smtClean="0"/>
              <a:t>. Then the N x N interpolation matrix </a:t>
            </a:r>
            <a:r>
              <a:rPr lang="en-US" altLang="en-US" b="1" smtClean="0">
                <a:latin typeface="Symbol" panose="05050102010706020507" pitchFamily="18" charset="2"/>
              </a:rPr>
              <a:t>f</a:t>
            </a:r>
            <a:r>
              <a:rPr lang="en-US" altLang="en-US" smtClean="0"/>
              <a:t>, whose ij’th element is </a:t>
            </a:r>
            <a:r>
              <a:rPr lang="en-US" altLang="en-US" smtClean="0">
                <a:latin typeface="Symbol" panose="05050102010706020507" pitchFamily="18" charset="2"/>
              </a:rPr>
              <a:t>f</a:t>
            </a:r>
            <a:r>
              <a:rPr lang="en-US" altLang="en-US" baseline="-25000" smtClean="0"/>
              <a:t>ij</a:t>
            </a:r>
            <a:r>
              <a:rPr lang="en-US" altLang="en-US" smtClean="0"/>
              <a:t> = </a:t>
            </a:r>
            <a:r>
              <a:rPr lang="en-US" altLang="en-US" smtClean="0">
                <a:latin typeface="Symbol" panose="05050102010706020507" pitchFamily="18" charset="2"/>
              </a:rPr>
              <a:t>f</a:t>
            </a:r>
            <a:r>
              <a:rPr lang="en-US" altLang="en-US" smtClean="0"/>
              <a:t>(||x</a:t>
            </a:r>
            <a:r>
              <a:rPr lang="en-US" altLang="en-US" baseline="-25000" smtClean="0"/>
              <a:t>i</a:t>
            </a:r>
            <a:r>
              <a:rPr lang="en-US" altLang="en-US" smtClean="0"/>
              <a:t> – x</a:t>
            </a:r>
            <a:r>
              <a:rPr lang="en-US" altLang="en-US" baseline="-25000" smtClean="0"/>
              <a:t>j</a:t>
            </a:r>
            <a:r>
              <a:rPr lang="en-US" altLang="en-US" smtClean="0"/>
              <a:t>||) is nonsingular. </a:t>
            </a:r>
          </a:p>
          <a:p>
            <a:endParaRPr lang="en-US" altLang="en-US" smtClean="0"/>
          </a:p>
          <a:p>
            <a:r>
              <a:rPr lang="en-US" altLang="en-US" smtClean="0"/>
              <a:t>(Put one Gaussian on every data point)</a:t>
            </a:r>
          </a:p>
        </p:txBody>
      </p:sp>
      <p:sp>
        <p:nvSpPr>
          <p:cNvPr id="4301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11666E-D3C9-4A6D-BD85-77262F6A5C73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301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430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94B4BD-8569-4EA7-8A54-00AA368C955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6"/>
          <p:cNvSpPr>
            <a:spLocks noGrp="1"/>
          </p:cNvSpPr>
          <p:nvPr>
            <p:ph type="title"/>
          </p:nvPr>
        </p:nvSpPr>
        <p:spPr>
          <a:xfrm>
            <a:off x="762000" y="23813"/>
            <a:ext cx="7772400" cy="1143000"/>
          </a:xfrm>
        </p:spPr>
        <p:txBody>
          <a:bodyPr/>
          <a:lstStyle/>
          <a:p>
            <a:r>
              <a:rPr lang="en-US" altLang="en-US" sz="2800" smtClean="0"/>
              <a:t>Radial Basis Functions</a:t>
            </a:r>
          </a:p>
        </p:txBody>
      </p:sp>
      <p:sp>
        <p:nvSpPr>
          <p:cNvPr id="4403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B0863B-6BE3-4BA7-84E4-F2AE87D62015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C1A0AB-B60E-4395-A436-C332734BFB4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 smtClean="0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914400"/>
            <a:ext cx="78232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39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altLang="en-US" sz="4000" smtClean="0"/>
              <a:t>Learning Algorithm 1: summary</a:t>
            </a:r>
          </a:p>
        </p:txBody>
      </p:sp>
      <p:graphicFrame>
        <p:nvGraphicFramePr>
          <p:cNvPr id="45059" name="Object 3"/>
          <p:cNvGraphicFramePr>
            <a:graphicFrameLocks/>
          </p:cNvGraphicFramePr>
          <p:nvPr/>
        </p:nvGraphicFramePr>
        <p:xfrm>
          <a:off x="381000" y="9144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Document" r:id="rId5" imgW="8167688" imgH="254000" progId="Word.Document.8">
                  <p:embed/>
                </p:oleObj>
              </mc:Choice>
              <mc:Fallback>
                <p:oleObj name="Document" r:id="rId5" imgW="8167688" imgH="254000" progId="Word.Document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144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841375" y="1397000"/>
          <a:ext cx="765175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9" name="Document" r:id="rId7" imgW="8345576" imgH="3998880" progId="Word.Document.8">
                  <p:embed/>
                </p:oleObj>
              </mc:Choice>
              <mc:Fallback>
                <p:oleObj name="Document" r:id="rId7" imgW="8345576" imgH="399888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1397000"/>
                        <a:ext cx="7651750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24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altLang="en-US" sz="4000" smtClean="0"/>
              <a:t>Learning Algorithm 2: summary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772400" cy="434340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sz="2800" b="1" i="1" smtClean="0">
                <a:solidFill>
                  <a:schemeClr val="tx2"/>
                </a:solidFill>
              </a:rPr>
              <a:t>Hybrid Learning Process:</a:t>
            </a:r>
            <a:endParaRPr lang="en-US" altLang="en-US" smtClean="0"/>
          </a:p>
          <a:p>
            <a:pPr lvl="2">
              <a:buClr>
                <a:schemeClr val="tx1"/>
              </a:buClr>
            </a:pPr>
            <a:r>
              <a:rPr lang="en-US" altLang="en-US" b="1" smtClean="0">
                <a:solidFill>
                  <a:srgbClr val="009900"/>
                </a:solidFill>
              </a:rPr>
              <a:t>Clustering </a:t>
            </a:r>
            <a:r>
              <a:rPr lang="en-US" altLang="en-US" smtClean="0"/>
              <a:t>for finding the </a:t>
            </a:r>
            <a:r>
              <a:rPr lang="en-US" altLang="en-US" smtClean="0">
                <a:solidFill>
                  <a:schemeClr val="accent2"/>
                </a:solidFill>
              </a:rPr>
              <a:t>centers.</a:t>
            </a:r>
          </a:p>
          <a:p>
            <a:pPr lvl="3">
              <a:buClr>
                <a:schemeClr val="tx1"/>
              </a:buClr>
            </a:pPr>
            <a:r>
              <a:rPr lang="en-US" altLang="en-US" smtClean="0">
                <a:solidFill>
                  <a:schemeClr val="accent2"/>
                </a:solidFill>
              </a:rPr>
              <a:t>K-means clustering</a:t>
            </a:r>
          </a:p>
          <a:p>
            <a:pPr lvl="2">
              <a:buClr>
                <a:schemeClr val="tx1"/>
              </a:buClr>
            </a:pPr>
            <a:r>
              <a:rPr lang="en-US" altLang="en-US" smtClean="0">
                <a:solidFill>
                  <a:schemeClr val="accent2"/>
                </a:solidFill>
              </a:rPr>
              <a:t>Widths</a:t>
            </a:r>
            <a:r>
              <a:rPr lang="en-US" altLang="en-US" smtClean="0"/>
              <a:t> chosen by P-nearest neighbor distance. </a:t>
            </a:r>
          </a:p>
          <a:p>
            <a:pPr lvl="2">
              <a:buClr>
                <a:schemeClr val="tx1"/>
              </a:buClr>
            </a:pPr>
            <a:r>
              <a:rPr lang="en-US" altLang="en-US" b="1" smtClean="0">
                <a:solidFill>
                  <a:srgbClr val="009900"/>
                </a:solidFill>
              </a:rPr>
              <a:t>LMS algorithm (see Adaline) </a:t>
            </a:r>
            <a:r>
              <a:rPr lang="en-US" altLang="en-US" smtClean="0"/>
              <a:t>for finding the </a:t>
            </a:r>
            <a:r>
              <a:rPr lang="en-US" altLang="en-US" smtClean="0">
                <a:solidFill>
                  <a:schemeClr val="accent2"/>
                </a:solidFill>
              </a:rPr>
              <a:t>weights.</a:t>
            </a:r>
          </a:p>
        </p:txBody>
      </p:sp>
      <p:graphicFrame>
        <p:nvGraphicFramePr>
          <p:cNvPr id="46084" name="Object 4"/>
          <p:cNvGraphicFramePr>
            <a:graphicFrameLocks/>
          </p:cNvGraphicFramePr>
          <p:nvPr/>
        </p:nvGraphicFramePr>
        <p:xfrm>
          <a:off x="381000" y="9144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9" name="Document" r:id="rId5" imgW="8167688" imgH="254000" progId="Word.Document.8">
                  <p:embed/>
                </p:oleObj>
              </mc:Choice>
              <mc:Fallback>
                <p:oleObj name="Document" r:id="rId5" imgW="8167688" imgH="254000" progId="Word.Documen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144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3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465A98-C06A-432E-9A78-3302161F7BFA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B8B18C-28F0-4D65-A3E6-9F0DAF4B53E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smtClean="0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ea typeface="굴림" pitchFamily="50" charset="-128"/>
              </a:rPr>
              <a:t>Radial Basis Function Network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800" smtClean="0">
                <a:ea typeface="굴림" pitchFamily="50" charset="-128"/>
              </a:rPr>
              <a:t>A kind of supervised neural networks</a:t>
            </a:r>
          </a:p>
          <a:p>
            <a:pPr eaLnBrk="1" hangingPunct="1"/>
            <a:r>
              <a:rPr lang="en-US" altLang="ko-KR" sz="2800" smtClean="0">
                <a:ea typeface="굴림" pitchFamily="50" charset="-128"/>
              </a:rPr>
              <a:t>Design of NN as curve-fitting problem</a:t>
            </a:r>
          </a:p>
          <a:p>
            <a:pPr eaLnBrk="1" hangingPunct="1"/>
            <a:r>
              <a:rPr lang="en-US" altLang="ko-KR" sz="2800" smtClean="0">
                <a:ea typeface="굴림" pitchFamily="50" charset="-128"/>
              </a:rPr>
              <a:t>Learning</a:t>
            </a:r>
          </a:p>
          <a:p>
            <a:pPr lvl="1" eaLnBrk="1" hangingPunct="1"/>
            <a:r>
              <a:rPr lang="en-US" altLang="ko-KR" sz="2400" smtClean="0">
                <a:ea typeface="굴림" pitchFamily="50" charset="-128"/>
              </a:rPr>
              <a:t>find surface in multidimensional space best fit to training data</a:t>
            </a:r>
          </a:p>
          <a:p>
            <a:pPr eaLnBrk="1" hangingPunct="1"/>
            <a:r>
              <a:rPr lang="en-US" altLang="ko-KR" sz="2800" smtClean="0">
                <a:ea typeface="굴림" pitchFamily="50" charset="-128"/>
              </a:rPr>
              <a:t>Generalization</a:t>
            </a:r>
          </a:p>
          <a:p>
            <a:pPr lvl="1" eaLnBrk="1" hangingPunct="1"/>
            <a:r>
              <a:rPr lang="en-US" altLang="ko-KR" sz="2400" smtClean="0">
                <a:ea typeface="굴림" pitchFamily="50" charset="-128"/>
              </a:rPr>
              <a:t>Use of this multidimensional surface </a:t>
            </a:r>
            <a:r>
              <a:rPr lang="en-US" altLang="ko-KR" sz="2400" u="sng" smtClean="0">
                <a:ea typeface="굴림" pitchFamily="50" charset="-128"/>
              </a:rPr>
              <a:t>to interpolate the test data</a:t>
            </a:r>
          </a:p>
        </p:txBody>
      </p:sp>
      <p:sp>
        <p:nvSpPr>
          <p:cNvPr id="7175" name="Text Box 4"/>
          <p:cNvSpPr txBox="1">
            <a:spLocks noChangeArrowheads="1"/>
          </p:cNvSpPr>
          <p:nvPr/>
        </p:nvSpPr>
        <p:spPr bwMode="auto">
          <a:xfrm>
            <a:off x="0" y="0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800" b="1">
                <a:solidFill>
                  <a:schemeClr val="accent2"/>
                </a:solidFill>
                <a:latin typeface="휴먼옛체" pitchFamily="18" charset="-127"/>
                <a:ea typeface="휴먼옛체" pitchFamily="18" charset="-127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49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938463-F3CD-410E-A054-EE619E16060F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71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0EFE74-0AB8-49A9-95F0-25B7FE9BD9E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 smtClean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ea typeface="굴림" pitchFamily="50" charset="-128"/>
              </a:rPr>
              <a:t>Learning Algorithm #3:</a:t>
            </a:r>
            <a:br>
              <a:rPr lang="en-US" altLang="ko-KR" sz="4000" smtClean="0">
                <a:ea typeface="굴림" pitchFamily="50" charset="-128"/>
              </a:rPr>
            </a:br>
            <a:r>
              <a:rPr lang="en-US" altLang="ko-KR" sz="4000" smtClean="0">
                <a:ea typeface="굴림" pitchFamily="50" charset="-128"/>
              </a:rPr>
              <a:t>Gradient descent over output error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800" smtClean="0">
                <a:ea typeface="굴림" pitchFamily="50" charset="-128"/>
              </a:rPr>
              <a:t>All free parameters of the network are changed by supervised learning process.</a:t>
            </a:r>
          </a:p>
          <a:p>
            <a:pPr eaLnBrk="1" hangingPunct="1"/>
            <a:r>
              <a:rPr lang="en-US" altLang="ko-KR" sz="2800" smtClean="0">
                <a:ea typeface="굴림" pitchFamily="50" charset="-128"/>
              </a:rPr>
              <a:t>Error-correction learning using LMS algorithm.</a:t>
            </a:r>
          </a:p>
        </p:txBody>
      </p:sp>
      <p:sp>
        <p:nvSpPr>
          <p:cNvPr id="47110" name="Text Box 4"/>
          <p:cNvSpPr txBox="1">
            <a:spLocks noChangeArrowheads="1"/>
          </p:cNvSpPr>
          <p:nvPr/>
        </p:nvSpPr>
        <p:spPr bwMode="auto">
          <a:xfrm>
            <a:off x="0" y="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800" b="1">
                <a:solidFill>
                  <a:schemeClr val="accent2"/>
                </a:solidFill>
                <a:latin typeface="휴먼옛체" pitchFamily="18" charset="-127"/>
                <a:ea typeface="휴먼옛체" pitchFamily="18" charset="-127"/>
              </a:rPr>
              <a:t>learning strategies</a:t>
            </a:r>
          </a:p>
        </p:txBody>
      </p:sp>
      <p:graphicFrame>
        <p:nvGraphicFramePr>
          <p:cNvPr id="47111" name="Object 1"/>
          <p:cNvGraphicFramePr>
            <a:graphicFrameLocks noChangeAspect="1"/>
          </p:cNvGraphicFramePr>
          <p:nvPr/>
        </p:nvGraphicFramePr>
        <p:xfrm>
          <a:off x="3048000" y="3962400"/>
          <a:ext cx="35163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Equation" r:id="rId6" imgW="1205977" imgH="444307" progId="Equation.DSMT4">
                  <p:embed/>
                </p:oleObj>
              </mc:Choice>
              <mc:Fallback>
                <p:oleObj name="Equation" r:id="rId6" imgW="1205977" imgH="444307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962400"/>
                        <a:ext cx="35163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29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F589AB-00D9-4F51-8EA7-2C7D9655985A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655851-6E3F-4439-8D61-6949B76FD513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 smtClean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ea typeface="굴림" pitchFamily="50" charset="-128"/>
              </a:rPr>
              <a:t>Learning formula</a:t>
            </a:r>
          </a:p>
        </p:txBody>
      </p:sp>
      <p:sp>
        <p:nvSpPr>
          <p:cNvPr id="49157" name="Text Box 3"/>
          <p:cNvSpPr txBox="1">
            <a:spLocks noChangeArrowheads="1"/>
          </p:cNvSpPr>
          <p:nvPr/>
        </p:nvSpPr>
        <p:spPr bwMode="auto">
          <a:xfrm>
            <a:off x="0" y="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800" b="1">
                <a:solidFill>
                  <a:schemeClr val="accent2"/>
                </a:solidFill>
                <a:latin typeface="휴먼옛체" pitchFamily="18" charset="-127"/>
                <a:ea typeface="휴먼옛체" pitchFamily="18" charset="-127"/>
              </a:rPr>
              <a:t>learning strategies</a:t>
            </a:r>
          </a:p>
        </p:txBody>
      </p:sp>
      <p:sp>
        <p:nvSpPr>
          <p:cNvPr id="49158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sz="1800" smtClean="0">
                <a:ea typeface="굴림" pitchFamily="50" charset="-128"/>
              </a:rPr>
              <a:t>Linear weights (output layer)</a:t>
            </a:r>
          </a:p>
          <a:p>
            <a:pPr eaLnBrk="1" hangingPunct="1"/>
            <a:endParaRPr lang="en-US" altLang="ko-KR" sz="1800" smtClean="0">
              <a:ea typeface="굴림" pitchFamily="50" charset="-128"/>
            </a:endParaRPr>
          </a:p>
          <a:p>
            <a:pPr lvl="1" eaLnBrk="1" hangingPunct="1"/>
            <a:endParaRPr lang="en-US" altLang="ko-KR" sz="1600" smtClean="0">
              <a:ea typeface="굴림" pitchFamily="50" charset="-128"/>
            </a:endParaRPr>
          </a:p>
          <a:p>
            <a:pPr eaLnBrk="1" hangingPunct="1"/>
            <a:endParaRPr lang="en-US" altLang="ko-KR" sz="1600" smtClean="0">
              <a:ea typeface="굴림" pitchFamily="50" charset="-128"/>
            </a:endParaRPr>
          </a:p>
          <a:p>
            <a:pPr eaLnBrk="1" hangingPunct="1"/>
            <a:r>
              <a:rPr lang="en-US" altLang="ko-KR" sz="1800" smtClean="0">
                <a:ea typeface="굴림" pitchFamily="50" charset="-128"/>
              </a:rPr>
              <a:t>Positions of centers (hidden layer)</a:t>
            </a:r>
          </a:p>
          <a:p>
            <a:pPr eaLnBrk="1" hangingPunct="1"/>
            <a:endParaRPr lang="en-US" altLang="ko-KR" sz="1800" smtClean="0">
              <a:ea typeface="굴림" pitchFamily="50" charset="-128"/>
            </a:endParaRPr>
          </a:p>
          <a:p>
            <a:pPr eaLnBrk="1" hangingPunct="1"/>
            <a:endParaRPr lang="en-US" altLang="ko-KR" sz="1800" smtClean="0">
              <a:ea typeface="굴림" pitchFamily="50" charset="-128"/>
            </a:endParaRPr>
          </a:p>
          <a:p>
            <a:pPr eaLnBrk="1" hangingPunct="1"/>
            <a:endParaRPr lang="en-US" altLang="ko-KR" sz="1800" smtClean="0">
              <a:ea typeface="굴림" pitchFamily="50" charset="-128"/>
            </a:endParaRPr>
          </a:p>
          <a:p>
            <a:pPr eaLnBrk="1" hangingPunct="1"/>
            <a:r>
              <a:rPr lang="en-US" altLang="ko-KR" sz="1800" smtClean="0">
                <a:ea typeface="굴림" pitchFamily="50" charset="-128"/>
              </a:rPr>
              <a:t>Spreads of centers (hidden layer)</a:t>
            </a:r>
          </a:p>
          <a:p>
            <a:pPr eaLnBrk="1" hangingPunct="1"/>
            <a:endParaRPr lang="en-US" altLang="ko-KR" sz="1800" smtClean="0">
              <a:ea typeface="굴림" pitchFamily="50" charset="-128"/>
            </a:endParaRPr>
          </a:p>
          <a:p>
            <a:pPr eaLnBrk="1" hangingPunct="1"/>
            <a:endParaRPr lang="en-US" altLang="ko-KR" sz="1800" smtClean="0">
              <a:ea typeface="굴림" pitchFamily="50" charset="-128"/>
            </a:endParaRPr>
          </a:p>
        </p:txBody>
      </p:sp>
      <p:graphicFrame>
        <p:nvGraphicFramePr>
          <p:cNvPr id="49159" name="Object 5"/>
          <p:cNvGraphicFramePr>
            <a:graphicFrameLocks noChangeAspect="1"/>
          </p:cNvGraphicFramePr>
          <p:nvPr/>
        </p:nvGraphicFramePr>
        <p:xfrm>
          <a:off x="1143000" y="2514600"/>
          <a:ext cx="26225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8" name="Microsoft Equation 3.0" r:id="rId6" imgW="2184400" imgH="444500" progId="Equation.3">
                  <p:embed/>
                </p:oleObj>
              </mc:Choice>
              <mc:Fallback>
                <p:oleObj name="Microsoft Equation 3.0" r:id="rId6" imgW="21844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514600"/>
                        <a:ext cx="262255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Object 6"/>
          <p:cNvGraphicFramePr>
            <a:graphicFrameLocks noChangeAspect="1"/>
          </p:cNvGraphicFramePr>
          <p:nvPr/>
        </p:nvGraphicFramePr>
        <p:xfrm>
          <a:off x="4267200" y="2514600"/>
          <a:ext cx="35179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9" name="수식" r:id="rId8" imgW="2768600" imgH="431800" progId="Equation.3">
                  <p:embed/>
                </p:oleObj>
              </mc:Choice>
              <mc:Fallback>
                <p:oleObj name="수식" r:id="rId8" imgW="27686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514600"/>
                        <a:ext cx="35179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1" name="Object 7"/>
          <p:cNvGraphicFramePr>
            <a:graphicFrameLocks noChangeAspect="1"/>
          </p:cNvGraphicFramePr>
          <p:nvPr/>
        </p:nvGraphicFramePr>
        <p:xfrm>
          <a:off x="1219200" y="3886200"/>
          <a:ext cx="42703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0" name="수식" r:id="rId10" imgW="3454400" imgH="444500" progId="Equation.3">
                  <p:embed/>
                </p:oleObj>
              </mc:Choice>
              <mc:Fallback>
                <p:oleObj name="수식" r:id="rId10" imgW="3454400" imgH="444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86200"/>
                        <a:ext cx="427037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2" name="Object 8"/>
          <p:cNvGraphicFramePr>
            <a:graphicFrameLocks noChangeAspect="1"/>
          </p:cNvGraphicFramePr>
          <p:nvPr/>
        </p:nvGraphicFramePr>
        <p:xfrm>
          <a:off x="5754688" y="3886200"/>
          <a:ext cx="33893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1" name="수식" r:id="rId12" imgW="2667000" imgH="431800" progId="Equation.3">
                  <p:embed/>
                </p:oleObj>
              </mc:Choice>
              <mc:Fallback>
                <p:oleObj name="수식" r:id="rId12" imgW="2667000" imgH="431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4688" y="3886200"/>
                        <a:ext cx="3389312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3" name="Object 9"/>
          <p:cNvGraphicFramePr>
            <a:graphicFrameLocks noChangeAspect="1"/>
          </p:cNvGraphicFramePr>
          <p:nvPr/>
        </p:nvGraphicFramePr>
        <p:xfrm>
          <a:off x="1295400" y="5181600"/>
          <a:ext cx="38322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2" name="수식" r:id="rId14" imgW="3098800" imgH="444500" progId="Equation.3">
                  <p:embed/>
                </p:oleObj>
              </mc:Choice>
              <mc:Fallback>
                <p:oleObj name="수식" r:id="rId14" imgW="3098800" imgH="444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181600"/>
                        <a:ext cx="38322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4" name="Object 10"/>
          <p:cNvGraphicFramePr>
            <a:graphicFrameLocks noChangeAspect="1"/>
          </p:cNvGraphicFramePr>
          <p:nvPr/>
        </p:nvGraphicFramePr>
        <p:xfrm>
          <a:off x="5486400" y="5334000"/>
          <a:ext cx="251777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3" name="수식" r:id="rId16" imgW="1981200" imgH="254000" progId="Equation.3">
                  <p:embed/>
                </p:oleObj>
              </mc:Choice>
              <mc:Fallback>
                <p:oleObj name="수식" r:id="rId16" imgW="1981200" imgH="254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334000"/>
                        <a:ext cx="251777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5" name="Object 11"/>
          <p:cNvGraphicFramePr>
            <a:graphicFrameLocks noChangeAspect="1"/>
          </p:cNvGraphicFramePr>
          <p:nvPr/>
        </p:nvGraphicFramePr>
        <p:xfrm>
          <a:off x="1524000" y="5867400"/>
          <a:ext cx="243681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4" name="수식" r:id="rId18" imgW="1917700" imgH="431800" progId="Equation.3">
                  <p:embed/>
                </p:oleObj>
              </mc:Choice>
              <mc:Fallback>
                <p:oleObj name="수식" r:id="rId18" imgW="1917700" imgH="431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867400"/>
                        <a:ext cx="2436813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13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C287D5-0A04-4F25-93FA-F49963646248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64E89D-6945-46BC-A259-9CA899B3B41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 smtClean="0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solidFill>
                  <a:schemeClr val="accent2"/>
                </a:solidFill>
                <a:ea typeface="굴림" pitchFamily="50" charset="-128"/>
              </a:rPr>
              <a:t>MLP vs RBFN</a:t>
            </a:r>
          </a:p>
        </p:txBody>
      </p:sp>
      <p:graphicFrame>
        <p:nvGraphicFramePr>
          <p:cNvPr id="209923" name="Group 3"/>
          <p:cNvGraphicFramePr>
            <a:graphicFrameLocks noGrp="1"/>
          </p:cNvGraphicFramePr>
          <p:nvPr/>
        </p:nvGraphicFramePr>
        <p:xfrm>
          <a:off x="304800" y="1752600"/>
          <a:ext cx="8534400" cy="4330701"/>
        </p:xfrm>
        <a:graphic>
          <a:graphicData uri="http://schemas.openxmlformats.org/drawingml/2006/table">
            <a:tbl>
              <a:tblPr/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78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Global hyperplane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Local receptive field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EBP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LMS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Local minima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Serious local minima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Smaller number of hidden neurons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Larger number of hidden neurons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Shorter computation time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Longer computation time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Longer learning time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Shorter learning time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70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Extensions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Elliptical Basis Functions</a:t>
            </a:r>
          </a:p>
          <a:p>
            <a:r>
              <a:rPr lang="en-US" altLang="en-US" smtClean="0"/>
              <a:t>Links to Gaussian Mixture Models</a:t>
            </a:r>
          </a:p>
          <a:p>
            <a:r>
              <a:rPr lang="en-US" altLang="en-US" smtClean="0"/>
              <a:t>Resource Allocation Network (Platt 1991)</a:t>
            </a:r>
          </a:p>
          <a:p>
            <a:pPr lvl="1"/>
            <a:r>
              <a:rPr lang="en-US" altLang="en-US" smtClean="0"/>
              <a:t>Dynamic allocation of RBFs</a:t>
            </a:r>
          </a:p>
        </p:txBody>
      </p:sp>
      <p:sp>
        <p:nvSpPr>
          <p:cNvPr id="5325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FDA732-946F-48D2-AC6D-BD589E28520B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5325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532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9D41F6-1168-471F-AA66-2BD02A1CBAF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176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15FDA6-42A0-41F3-891A-9F263B74DDD9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970425-3C94-4F0E-BF1B-7CB69E2D445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solidFill>
                  <a:schemeClr val="tx1"/>
                </a:solidFill>
                <a:ea typeface="굴림" pitchFamily="50" charset="-128"/>
              </a:rPr>
              <a:t>Approximation 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800" smtClean="0">
                <a:ea typeface="굴림" pitchFamily="50" charset="-128"/>
              </a:rPr>
              <a:t>MLP : Global approximation</a:t>
            </a:r>
          </a:p>
          <a:p>
            <a:pPr lvl="1" eaLnBrk="1" hangingPunct="1"/>
            <a:r>
              <a:rPr lang="en-US" altLang="ko-KR" sz="2400" smtClean="0">
                <a:ea typeface="굴림" pitchFamily="50" charset="-128"/>
              </a:rPr>
              <a:t>Inputs from half of the input space produce response</a:t>
            </a:r>
          </a:p>
          <a:p>
            <a:pPr eaLnBrk="1" hangingPunct="1"/>
            <a:r>
              <a:rPr lang="en-US" altLang="ko-KR" sz="2800" smtClean="0">
                <a:ea typeface="굴림" pitchFamily="50" charset="-128"/>
              </a:rPr>
              <a:t>RBF : Local approximation</a:t>
            </a:r>
          </a:p>
          <a:p>
            <a:pPr lvl="1" eaLnBrk="1" hangingPunct="1"/>
            <a:r>
              <a:rPr lang="en-US" altLang="ko-KR" sz="2400" smtClean="0">
                <a:ea typeface="굴림" pitchFamily="50" charset="-128"/>
              </a:rPr>
              <a:t>Only inputs near a receptive field produce an activation</a:t>
            </a:r>
          </a:p>
          <a:p>
            <a:pPr lvl="1" eaLnBrk="1" hangingPunct="1"/>
            <a:r>
              <a:rPr lang="en-US" altLang="ko-KR" sz="2400" smtClean="0">
                <a:ea typeface="굴림" pitchFamily="50" charset="-128"/>
              </a:rPr>
              <a:t>Can give “don’t know” output</a:t>
            </a: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0" y="0"/>
            <a:ext cx="198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800" b="1">
                <a:solidFill>
                  <a:schemeClr val="accent2"/>
                </a:solidFill>
                <a:latin typeface="휴먼옛체" pitchFamily="18" charset="-127"/>
                <a:ea typeface="휴먼옛체" pitchFamily="18" charset="-127"/>
              </a:rPr>
              <a:t>MLP vs RBFN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0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57D543-AFFA-434C-B6D2-DBAD0EBC6897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smtClean="0"/>
              <a:t>236875 Visual Recognition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36844A-46B9-40C7-82D9-46C3688E5CC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smtClean="0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ea typeface="굴림" pitchFamily="50" charset="-128"/>
              </a:rPr>
              <a:t>Radial Basis Function Network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800" smtClean="0">
                <a:ea typeface="굴림" pitchFamily="50" charset="-128"/>
              </a:rPr>
              <a:t>Approximate function with linear combination of Radial basis functions </a:t>
            </a:r>
          </a:p>
          <a:p>
            <a:pPr eaLnBrk="1" hangingPunct="1">
              <a:buFontTx/>
              <a:buNone/>
            </a:pPr>
            <a:r>
              <a:rPr lang="en-US" altLang="ko-KR" sz="2800" smtClean="0">
                <a:ea typeface="굴림" pitchFamily="50" charset="-128"/>
              </a:rPr>
              <a:t>		</a:t>
            </a:r>
          </a:p>
          <a:p>
            <a:pPr eaLnBrk="1" hangingPunct="1">
              <a:buFontTx/>
              <a:buNone/>
            </a:pPr>
            <a:r>
              <a:rPr lang="en-US" altLang="ko-KR" sz="2800" smtClean="0">
                <a:ea typeface="굴림" pitchFamily="50" charset="-128"/>
              </a:rPr>
              <a:t>			F(x) = </a:t>
            </a:r>
            <a:r>
              <a:rPr lang="en-US" altLang="ko-KR" sz="3600" smtClean="0">
                <a:latin typeface="Symbol" panose="05050102010706020507" pitchFamily="18" charset="2"/>
                <a:ea typeface="굴림" pitchFamily="50" charset="-128"/>
              </a:rPr>
              <a:t>S</a:t>
            </a:r>
            <a:r>
              <a:rPr lang="en-US" altLang="ko-KR" sz="2800" smtClean="0">
                <a:ea typeface="굴림" pitchFamily="50" charset="-128"/>
              </a:rPr>
              <a:t>  w</a:t>
            </a:r>
            <a:r>
              <a:rPr lang="en-US" altLang="ko-KR" sz="2800" baseline="-25000" smtClean="0">
                <a:ea typeface="굴림" pitchFamily="50" charset="-128"/>
              </a:rPr>
              <a:t>i</a:t>
            </a:r>
            <a:r>
              <a:rPr lang="en-US" altLang="ko-KR" sz="2800" smtClean="0">
                <a:ea typeface="굴림" pitchFamily="50" charset="-128"/>
              </a:rPr>
              <a:t> h(x)</a:t>
            </a:r>
          </a:p>
          <a:p>
            <a:pPr eaLnBrk="1" hangingPunct="1"/>
            <a:endParaRPr lang="en-US" altLang="ko-KR" sz="2800" smtClean="0">
              <a:ea typeface="굴림" pitchFamily="50" charset="-128"/>
            </a:endParaRPr>
          </a:p>
          <a:p>
            <a:pPr eaLnBrk="1" hangingPunct="1"/>
            <a:r>
              <a:rPr lang="en-US" altLang="ko-KR" sz="2800" smtClean="0">
                <a:ea typeface="굴림" pitchFamily="50" charset="-128"/>
              </a:rPr>
              <a:t>h(x) is mostly Gaussian function</a:t>
            </a:r>
          </a:p>
        </p:txBody>
      </p:sp>
      <p:sp>
        <p:nvSpPr>
          <p:cNvPr id="9223" name="Text Box 4"/>
          <p:cNvSpPr txBox="1">
            <a:spLocks noChangeArrowheads="1"/>
          </p:cNvSpPr>
          <p:nvPr/>
        </p:nvSpPr>
        <p:spPr bwMode="auto">
          <a:xfrm>
            <a:off x="0" y="0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800" b="1">
                <a:solidFill>
                  <a:schemeClr val="accent2"/>
                </a:solidFill>
                <a:latin typeface="휴먼옛체" pitchFamily="18" charset="-127"/>
                <a:ea typeface="휴먼옛체" pitchFamily="18" charset="-127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5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50BB8A-4D50-4AF3-B94D-C8D2E60CDF97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30B3B13-7A91-443C-A9BB-194CD57D7C99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smtClean="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solidFill>
                  <a:schemeClr val="accent2"/>
                </a:solidFill>
                <a:ea typeface="굴림" pitchFamily="50" charset="-128"/>
              </a:rPr>
              <a:t>architecture</a:t>
            </a:r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1295400" y="62484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>
                <a:solidFill>
                  <a:schemeClr val="accent2"/>
                </a:solidFill>
                <a:latin typeface="굴림" pitchFamily="50" charset="-128"/>
                <a:ea typeface="굴림" pitchFamily="50" charset="-128"/>
              </a:rPr>
              <a:t>Input layer</a:t>
            </a:r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5715000" y="62484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>
                <a:solidFill>
                  <a:srgbClr val="FF3300"/>
                </a:solidFill>
                <a:latin typeface="굴림" pitchFamily="50" charset="-128"/>
                <a:ea typeface="굴림" pitchFamily="50" charset="-128"/>
              </a:rPr>
              <a:t>Output layer</a:t>
            </a:r>
          </a:p>
        </p:txBody>
      </p:sp>
      <p:sp>
        <p:nvSpPr>
          <p:cNvPr id="11271" name="Oval 6"/>
          <p:cNvSpPr>
            <a:spLocks noChangeArrowheads="1"/>
          </p:cNvSpPr>
          <p:nvPr/>
        </p:nvSpPr>
        <p:spPr bwMode="auto">
          <a:xfrm>
            <a:off x="1981200" y="236220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272" name="Oval 7"/>
          <p:cNvSpPr>
            <a:spLocks noChangeArrowheads="1"/>
          </p:cNvSpPr>
          <p:nvPr/>
        </p:nvSpPr>
        <p:spPr bwMode="auto">
          <a:xfrm>
            <a:off x="1981200" y="304800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273" name="Oval 8"/>
          <p:cNvSpPr>
            <a:spLocks noChangeArrowheads="1"/>
          </p:cNvSpPr>
          <p:nvPr/>
        </p:nvSpPr>
        <p:spPr bwMode="auto">
          <a:xfrm>
            <a:off x="1981200" y="381000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274" name="Oval 9"/>
          <p:cNvSpPr>
            <a:spLocks noChangeArrowheads="1"/>
          </p:cNvSpPr>
          <p:nvPr/>
        </p:nvSpPr>
        <p:spPr bwMode="auto">
          <a:xfrm>
            <a:off x="1981200" y="487680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275" name="Oval 10"/>
          <p:cNvSpPr>
            <a:spLocks noChangeArrowheads="1"/>
          </p:cNvSpPr>
          <p:nvPr/>
        </p:nvSpPr>
        <p:spPr bwMode="auto">
          <a:xfrm>
            <a:off x="4267200" y="23622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276" name="Oval 11"/>
          <p:cNvSpPr>
            <a:spLocks noChangeArrowheads="1"/>
          </p:cNvSpPr>
          <p:nvPr/>
        </p:nvSpPr>
        <p:spPr bwMode="auto">
          <a:xfrm>
            <a:off x="4267200" y="30480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277" name="Oval 12"/>
          <p:cNvSpPr>
            <a:spLocks noChangeArrowheads="1"/>
          </p:cNvSpPr>
          <p:nvPr/>
        </p:nvSpPr>
        <p:spPr bwMode="auto">
          <a:xfrm>
            <a:off x="4267200" y="38100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278" name="Oval 13"/>
          <p:cNvSpPr>
            <a:spLocks noChangeArrowheads="1"/>
          </p:cNvSpPr>
          <p:nvPr/>
        </p:nvSpPr>
        <p:spPr bwMode="auto">
          <a:xfrm>
            <a:off x="4267200" y="48768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279" name="Oval 14"/>
          <p:cNvSpPr>
            <a:spLocks noChangeArrowheads="1"/>
          </p:cNvSpPr>
          <p:nvPr/>
        </p:nvSpPr>
        <p:spPr bwMode="auto">
          <a:xfrm>
            <a:off x="6553200" y="3810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280" name="Line 15"/>
          <p:cNvSpPr>
            <a:spLocks noChangeShapeType="1"/>
          </p:cNvSpPr>
          <p:nvPr/>
        </p:nvSpPr>
        <p:spPr bwMode="auto">
          <a:xfrm>
            <a:off x="2286000" y="25146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1" name="Line 16"/>
          <p:cNvSpPr>
            <a:spLocks noChangeShapeType="1"/>
          </p:cNvSpPr>
          <p:nvPr/>
        </p:nvSpPr>
        <p:spPr bwMode="auto">
          <a:xfrm>
            <a:off x="2286000" y="5029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2" name="Line 17"/>
          <p:cNvSpPr>
            <a:spLocks noChangeShapeType="1"/>
          </p:cNvSpPr>
          <p:nvPr/>
        </p:nvSpPr>
        <p:spPr bwMode="auto">
          <a:xfrm>
            <a:off x="2286000" y="3962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3" name="Line 18"/>
          <p:cNvSpPr>
            <a:spLocks noChangeShapeType="1"/>
          </p:cNvSpPr>
          <p:nvPr/>
        </p:nvSpPr>
        <p:spPr bwMode="auto">
          <a:xfrm>
            <a:off x="2286000" y="3200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4" name="Line 19"/>
          <p:cNvSpPr>
            <a:spLocks noChangeShapeType="1"/>
          </p:cNvSpPr>
          <p:nvPr/>
        </p:nvSpPr>
        <p:spPr bwMode="auto">
          <a:xfrm>
            <a:off x="4572000" y="3962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5" name="Line 20"/>
          <p:cNvSpPr>
            <a:spLocks noChangeShapeType="1"/>
          </p:cNvSpPr>
          <p:nvPr/>
        </p:nvSpPr>
        <p:spPr bwMode="auto">
          <a:xfrm>
            <a:off x="2286000" y="2514600"/>
            <a:ext cx="1981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6" name="Line 21"/>
          <p:cNvSpPr>
            <a:spLocks noChangeShapeType="1"/>
          </p:cNvSpPr>
          <p:nvPr/>
        </p:nvSpPr>
        <p:spPr bwMode="auto">
          <a:xfrm>
            <a:off x="2286000" y="2514600"/>
            <a:ext cx="1981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7" name="Line 22"/>
          <p:cNvSpPr>
            <a:spLocks noChangeShapeType="1"/>
          </p:cNvSpPr>
          <p:nvPr/>
        </p:nvSpPr>
        <p:spPr bwMode="auto">
          <a:xfrm>
            <a:off x="2286000" y="2514600"/>
            <a:ext cx="1981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8" name="Line 23"/>
          <p:cNvSpPr>
            <a:spLocks noChangeShapeType="1"/>
          </p:cNvSpPr>
          <p:nvPr/>
        </p:nvSpPr>
        <p:spPr bwMode="auto">
          <a:xfrm flipV="1">
            <a:off x="2286000" y="2514600"/>
            <a:ext cx="1981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9" name="Line 24"/>
          <p:cNvSpPr>
            <a:spLocks noChangeShapeType="1"/>
          </p:cNvSpPr>
          <p:nvPr/>
        </p:nvSpPr>
        <p:spPr bwMode="auto">
          <a:xfrm>
            <a:off x="2286000" y="3200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90" name="Line 25"/>
          <p:cNvSpPr>
            <a:spLocks noChangeShapeType="1"/>
          </p:cNvSpPr>
          <p:nvPr/>
        </p:nvSpPr>
        <p:spPr bwMode="auto">
          <a:xfrm>
            <a:off x="2286000" y="3200400"/>
            <a:ext cx="1981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91" name="Line 26"/>
          <p:cNvSpPr>
            <a:spLocks noChangeShapeType="1"/>
          </p:cNvSpPr>
          <p:nvPr/>
        </p:nvSpPr>
        <p:spPr bwMode="auto">
          <a:xfrm>
            <a:off x="2286000" y="3962400"/>
            <a:ext cx="1981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92" name="Line 27"/>
          <p:cNvSpPr>
            <a:spLocks noChangeShapeType="1"/>
          </p:cNvSpPr>
          <p:nvPr/>
        </p:nvSpPr>
        <p:spPr bwMode="auto">
          <a:xfrm flipV="1">
            <a:off x="2286000" y="3200400"/>
            <a:ext cx="1981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93" name="Line 28"/>
          <p:cNvSpPr>
            <a:spLocks noChangeShapeType="1"/>
          </p:cNvSpPr>
          <p:nvPr/>
        </p:nvSpPr>
        <p:spPr bwMode="auto">
          <a:xfrm flipV="1">
            <a:off x="2286000" y="2514600"/>
            <a:ext cx="1905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94" name="Line 29"/>
          <p:cNvSpPr>
            <a:spLocks noChangeShapeType="1"/>
          </p:cNvSpPr>
          <p:nvPr/>
        </p:nvSpPr>
        <p:spPr bwMode="auto">
          <a:xfrm flipV="1">
            <a:off x="2362200" y="4038600"/>
            <a:ext cx="1981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95" name="Line 30"/>
          <p:cNvSpPr>
            <a:spLocks noChangeShapeType="1"/>
          </p:cNvSpPr>
          <p:nvPr/>
        </p:nvSpPr>
        <p:spPr bwMode="auto">
          <a:xfrm flipV="1">
            <a:off x="2286000" y="3200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96" name="Line 31"/>
          <p:cNvSpPr>
            <a:spLocks noChangeShapeType="1"/>
          </p:cNvSpPr>
          <p:nvPr/>
        </p:nvSpPr>
        <p:spPr bwMode="auto">
          <a:xfrm flipV="1">
            <a:off x="2286000" y="2514600"/>
            <a:ext cx="19812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97" name="Line 32"/>
          <p:cNvSpPr>
            <a:spLocks noChangeShapeType="1"/>
          </p:cNvSpPr>
          <p:nvPr/>
        </p:nvSpPr>
        <p:spPr bwMode="auto">
          <a:xfrm>
            <a:off x="4572000" y="2514600"/>
            <a:ext cx="1981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98" name="Line 33"/>
          <p:cNvSpPr>
            <a:spLocks noChangeShapeType="1"/>
          </p:cNvSpPr>
          <p:nvPr/>
        </p:nvSpPr>
        <p:spPr bwMode="auto">
          <a:xfrm>
            <a:off x="4572000" y="3200400"/>
            <a:ext cx="1981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99" name="Line 34"/>
          <p:cNvSpPr>
            <a:spLocks noChangeShapeType="1"/>
          </p:cNvSpPr>
          <p:nvPr/>
        </p:nvSpPr>
        <p:spPr bwMode="auto">
          <a:xfrm flipV="1">
            <a:off x="4572000" y="3962400"/>
            <a:ext cx="1981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300" name="Text Box 35"/>
          <p:cNvSpPr txBox="1">
            <a:spLocks noChangeArrowheads="1"/>
          </p:cNvSpPr>
          <p:nvPr/>
        </p:nvSpPr>
        <p:spPr bwMode="auto">
          <a:xfrm>
            <a:off x="1524000" y="21336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>
                <a:solidFill>
                  <a:schemeClr val="accent2"/>
                </a:solidFill>
                <a:latin typeface="굴림" pitchFamily="50" charset="-128"/>
                <a:ea typeface="굴림" pitchFamily="50" charset="-128"/>
              </a:rPr>
              <a:t>x</a:t>
            </a:r>
            <a:r>
              <a:rPr kumimoji="1" lang="en-US" altLang="ko-KR" sz="2400" b="1" baseline="-25000">
                <a:solidFill>
                  <a:schemeClr val="accent2"/>
                </a:solidFill>
                <a:latin typeface="굴림" pitchFamily="50" charset="-128"/>
                <a:ea typeface="굴림" pitchFamily="50" charset="-128"/>
              </a:rPr>
              <a:t>1</a:t>
            </a:r>
          </a:p>
        </p:txBody>
      </p:sp>
      <p:sp>
        <p:nvSpPr>
          <p:cNvPr id="11301" name="Text Box 36"/>
          <p:cNvSpPr txBox="1">
            <a:spLocks noChangeArrowheads="1"/>
          </p:cNvSpPr>
          <p:nvPr/>
        </p:nvSpPr>
        <p:spPr bwMode="auto">
          <a:xfrm>
            <a:off x="1524000" y="2819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>
                <a:solidFill>
                  <a:schemeClr val="accent2"/>
                </a:solidFill>
                <a:latin typeface="굴림" pitchFamily="50" charset="-128"/>
                <a:ea typeface="굴림" pitchFamily="50" charset="-128"/>
              </a:rPr>
              <a:t>x</a:t>
            </a:r>
            <a:r>
              <a:rPr kumimoji="1" lang="en-US" altLang="ko-KR" sz="2400" b="1" baseline="-25000">
                <a:solidFill>
                  <a:schemeClr val="accent2"/>
                </a:solidFill>
                <a:latin typeface="굴림" pitchFamily="50" charset="-128"/>
                <a:ea typeface="굴림" pitchFamily="50" charset="-128"/>
              </a:rPr>
              <a:t>2</a:t>
            </a:r>
          </a:p>
        </p:txBody>
      </p:sp>
      <p:sp>
        <p:nvSpPr>
          <p:cNvPr id="11302" name="Text Box 37"/>
          <p:cNvSpPr txBox="1">
            <a:spLocks noChangeArrowheads="1"/>
          </p:cNvSpPr>
          <p:nvPr/>
        </p:nvSpPr>
        <p:spPr bwMode="auto">
          <a:xfrm>
            <a:off x="1524000" y="3581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>
                <a:solidFill>
                  <a:schemeClr val="accent2"/>
                </a:solidFill>
                <a:latin typeface="굴림" pitchFamily="50" charset="-128"/>
                <a:ea typeface="굴림" pitchFamily="50" charset="-128"/>
              </a:rPr>
              <a:t>x</a:t>
            </a:r>
            <a:r>
              <a:rPr kumimoji="1" lang="en-US" altLang="ko-KR" sz="2400" b="1" baseline="-25000">
                <a:solidFill>
                  <a:schemeClr val="accent2"/>
                </a:solidFill>
                <a:latin typeface="굴림" pitchFamily="50" charset="-128"/>
                <a:ea typeface="굴림" pitchFamily="50" charset="-128"/>
              </a:rPr>
              <a:t>3</a:t>
            </a:r>
          </a:p>
        </p:txBody>
      </p:sp>
      <p:sp>
        <p:nvSpPr>
          <p:cNvPr id="11303" name="Text Box 38"/>
          <p:cNvSpPr txBox="1">
            <a:spLocks noChangeArrowheads="1"/>
          </p:cNvSpPr>
          <p:nvPr/>
        </p:nvSpPr>
        <p:spPr bwMode="auto">
          <a:xfrm>
            <a:off x="1524000" y="4572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>
                <a:solidFill>
                  <a:schemeClr val="accent2"/>
                </a:solidFill>
                <a:latin typeface="굴림" pitchFamily="50" charset="-128"/>
                <a:ea typeface="굴림" pitchFamily="50" charset="-128"/>
              </a:rPr>
              <a:t>x</a:t>
            </a:r>
            <a:r>
              <a:rPr kumimoji="1" lang="en-US" altLang="ko-KR" sz="2400" b="1" baseline="-25000">
                <a:solidFill>
                  <a:schemeClr val="accent2"/>
                </a:solidFill>
                <a:latin typeface="굴림" pitchFamily="50" charset="-128"/>
                <a:ea typeface="굴림" pitchFamily="50" charset="-128"/>
              </a:rPr>
              <a:t>n</a:t>
            </a:r>
          </a:p>
        </p:txBody>
      </p:sp>
      <p:sp>
        <p:nvSpPr>
          <p:cNvPr id="11304" name="Oval 39"/>
          <p:cNvSpPr>
            <a:spLocks noChangeArrowheads="1"/>
          </p:cNvSpPr>
          <p:nvPr/>
        </p:nvSpPr>
        <p:spPr bwMode="auto">
          <a:xfrm>
            <a:off x="4368800" y="4572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305" name="Oval 40"/>
          <p:cNvSpPr>
            <a:spLocks noChangeArrowheads="1"/>
          </p:cNvSpPr>
          <p:nvPr/>
        </p:nvSpPr>
        <p:spPr bwMode="auto">
          <a:xfrm>
            <a:off x="4368800" y="4343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306" name="Oval 41"/>
          <p:cNvSpPr>
            <a:spLocks noChangeArrowheads="1"/>
          </p:cNvSpPr>
          <p:nvPr/>
        </p:nvSpPr>
        <p:spPr bwMode="auto">
          <a:xfrm>
            <a:off x="2120900" y="4572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307" name="Oval 42"/>
          <p:cNvSpPr>
            <a:spLocks noChangeArrowheads="1"/>
          </p:cNvSpPr>
          <p:nvPr/>
        </p:nvSpPr>
        <p:spPr bwMode="auto">
          <a:xfrm>
            <a:off x="2120900" y="4343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308" name="Text Box 43"/>
          <p:cNvSpPr txBox="1">
            <a:spLocks noChangeArrowheads="1"/>
          </p:cNvSpPr>
          <p:nvPr/>
        </p:nvSpPr>
        <p:spPr bwMode="auto">
          <a:xfrm>
            <a:off x="3962400" y="2057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 i="1">
                <a:solidFill>
                  <a:schemeClr val="folHlink"/>
                </a:solidFill>
                <a:latin typeface="굴림" pitchFamily="50" charset="-128"/>
                <a:ea typeface="굴림" pitchFamily="50" charset="-128"/>
              </a:rPr>
              <a:t>h</a:t>
            </a:r>
            <a:r>
              <a:rPr kumimoji="1" lang="en-US" altLang="ko-KR" sz="2400" b="1" baseline="-25000">
                <a:solidFill>
                  <a:schemeClr val="folHlink"/>
                </a:solidFill>
                <a:latin typeface="굴림" pitchFamily="50" charset="-128"/>
                <a:ea typeface="굴림" pitchFamily="50" charset="-128"/>
              </a:rPr>
              <a:t>1</a:t>
            </a:r>
          </a:p>
        </p:txBody>
      </p:sp>
      <p:sp>
        <p:nvSpPr>
          <p:cNvPr id="11309" name="Text Box 44"/>
          <p:cNvSpPr txBox="1">
            <a:spLocks noChangeArrowheads="1"/>
          </p:cNvSpPr>
          <p:nvPr/>
        </p:nvSpPr>
        <p:spPr bwMode="auto">
          <a:xfrm>
            <a:off x="3962400" y="2667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 i="1">
                <a:solidFill>
                  <a:schemeClr val="folHlink"/>
                </a:solidFill>
                <a:latin typeface="굴림" pitchFamily="50" charset="-128"/>
                <a:ea typeface="굴림" pitchFamily="50" charset="-128"/>
              </a:rPr>
              <a:t>h</a:t>
            </a:r>
            <a:r>
              <a:rPr kumimoji="1" lang="en-US" altLang="ko-KR" sz="2400" b="1" baseline="-25000">
                <a:solidFill>
                  <a:schemeClr val="folHlink"/>
                </a:solidFill>
                <a:latin typeface="굴림" pitchFamily="50" charset="-128"/>
                <a:ea typeface="굴림" pitchFamily="50" charset="-128"/>
              </a:rPr>
              <a:t>2</a:t>
            </a:r>
          </a:p>
        </p:txBody>
      </p:sp>
      <p:sp>
        <p:nvSpPr>
          <p:cNvPr id="11310" name="Text Box 45"/>
          <p:cNvSpPr txBox="1">
            <a:spLocks noChangeArrowheads="1"/>
          </p:cNvSpPr>
          <p:nvPr/>
        </p:nvSpPr>
        <p:spPr bwMode="auto">
          <a:xfrm>
            <a:off x="3962400" y="3429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 i="1">
                <a:solidFill>
                  <a:schemeClr val="folHlink"/>
                </a:solidFill>
                <a:latin typeface="굴림" pitchFamily="50" charset="-128"/>
                <a:ea typeface="굴림" pitchFamily="50" charset="-128"/>
              </a:rPr>
              <a:t>h</a:t>
            </a:r>
            <a:r>
              <a:rPr kumimoji="1" lang="en-US" altLang="ko-KR" sz="2400" b="1" baseline="-25000">
                <a:solidFill>
                  <a:schemeClr val="folHlink"/>
                </a:solidFill>
                <a:latin typeface="굴림" pitchFamily="50" charset="-128"/>
                <a:ea typeface="굴림" pitchFamily="50" charset="-128"/>
              </a:rPr>
              <a:t>3</a:t>
            </a:r>
          </a:p>
        </p:txBody>
      </p:sp>
      <p:sp>
        <p:nvSpPr>
          <p:cNvPr id="11311" name="Text Box 46"/>
          <p:cNvSpPr txBox="1">
            <a:spLocks noChangeArrowheads="1"/>
          </p:cNvSpPr>
          <p:nvPr/>
        </p:nvSpPr>
        <p:spPr bwMode="auto">
          <a:xfrm>
            <a:off x="3962400" y="44958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 i="1">
                <a:solidFill>
                  <a:schemeClr val="folHlink"/>
                </a:solidFill>
                <a:latin typeface="굴림" pitchFamily="50" charset="-128"/>
                <a:ea typeface="굴림" pitchFamily="50" charset="-128"/>
              </a:rPr>
              <a:t>h</a:t>
            </a:r>
            <a:r>
              <a:rPr kumimoji="1" lang="en-US" altLang="ko-KR" sz="2400" b="1" baseline="-25000">
                <a:solidFill>
                  <a:schemeClr val="folHlink"/>
                </a:solidFill>
                <a:latin typeface="굴림" pitchFamily="50" charset="-128"/>
                <a:ea typeface="굴림" pitchFamily="50" charset="-128"/>
              </a:rPr>
              <a:t>m</a:t>
            </a:r>
          </a:p>
        </p:txBody>
      </p:sp>
      <p:sp>
        <p:nvSpPr>
          <p:cNvPr id="11312" name="Text Box 47"/>
          <p:cNvSpPr txBox="1">
            <a:spLocks noChangeArrowheads="1"/>
          </p:cNvSpPr>
          <p:nvPr/>
        </p:nvSpPr>
        <p:spPr bwMode="auto">
          <a:xfrm>
            <a:off x="6934200" y="36576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>
                <a:solidFill>
                  <a:srgbClr val="FF3300"/>
                </a:solidFill>
                <a:latin typeface="굴림" pitchFamily="50" charset="-128"/>
                <a:ea typeface="굴림" pitchFamily="50" charset="-128"/>
              </a:rPr>
              <a:t>f(x)</a:t>
            </a:r>
            <a:endParaRPr kumimoji="1" lang="en-US" altLang="ko-KR" sz="2400" b="1" baseline="-25000">
              <a:solidFill>
                <a:srgbClr val="FF3300"/>
              </a:solidFill>
              <a:latin typeface="굴림" pitchFamily="50" charset="-128"/>
              <a:ea typeface="굴림" pitchFamily="50" charset="-128"/>
            </a:endParaRPr>
          </a:p>
        </p:txBody>
      </p:sp>
      <p:sp>
        <p:nvSpPr>
          <p:cNvPr id="11313" name="Text Box 48"/>
          <p:cNvSpPr txBox="1">
            <a:spLocks noChangeArrowheads="1"/>
          </p:cNvSpPr>
          <p:nvPr/>
        </p:nvSpPr>
        <p:spPr bwMode="auto">
          <a:xfrm>
            <a:off x="5105400" y="2514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>
                <a:latin typeface="굴림" pitchFamily="50" charset="-128"/>
                <a:ea typeface="굴림" pitchFamily="50" charset="-128"/>
              </a:rPr>
              <a:t>W</a:t>
            </a:r>
            <a:r>
              <a:rPr kumimoji="1" lang="en-US" altLang="ko-KR" sz="2400" b="1" baseline="-25000">
                <a:latin typeface="굴림" pitchFamily="50" charset="-128"/>
                <a:ea typeface="굴림" pitchFamily="50" charset="-128"/>
              </a:rPr>
              <a:t>1</a:t>
            </a:r>
            <a:endParaRPr kumimoji="1" lang="en-US" altLang="ko-KR" sz="2400" b="1">
              <a:latin typeface="굴림" pitchFamily="50" charset="-128"/>
              <a:ea typeface="굴림" pitchFamily="50" charset="-128"/>
            </a:endParaRPr>
          </a:p>
        </p:txBody>
      </p:sp>
      <p:sp>
        <p:nvSpPr>
          <p:cNvPr id="11314" name="Text Box 49"/>
          <p:cNvSpPr txBox="1">
            <a:spLocks noChangeArrowheads="1"/>
          </p:cNvSpPr>
          <p:nvPr/>
        </p:nvSpPr>
        <p:spPr bwMode="auto">
          <a:xfrm>
            <a:off x="5105400" y="3048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>
                <a:latin typeface="굴림" pitchFamily="50" charset="-128"/>
                <a:ea typeface="굴림" pitchFamily="50" charset="-128"/>
              </a:rPr>
              <a:t>W</a:t>
            </a:r>
            <a:r>
              <a:rPr kumimoji="1" lang="en-US" altLang="ko-KR" sz="2400" b="1" baseline="-25000">
                <a:latin typeface="굴림" pitchFamily="50" charset="-128"/>
                <a:ea typeface="굴림" pitchFamily="50" charset="-128"/>
              </a:rPr>
              <a:t>2</a:t>
            </a:r>
            <a:endParaRPr kumimoji="1" lang="en-US" altLang="ko-KR" sz="2400" b="1">
              <a:latin typeface="굴림" pitchFamily="50" charset="-128"/>
              <a:ea typeface="굴림" pitchFamily="50" charset="-128"/>
            </a:endParaRPr>
          </a:p>
        </p:txBody>
      </p:sp>
      <p:sp>
        <p:nvSpPr>
          <p:cNvPr id="11315" name="Text Box 50"/>
          <p:cNvSpPr txBox="1">
            <a:spLocks noChangeArrowheads="1"/>
          </p:cNvSpPr>
          <p:nvPr/>
        </p:nvSpPr>
        <p:spPr bwMode="auto">
          <a:xfrm>
            <a:off x="5105400" y="3581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>
                <a:latin typeface="굴림" pitchFamily="50" charset="-128"/>
                <a:ea typeface="굴림" pitchFamily="50" charset="-128"/>
              </a:rPr>
              <a:t>W</a:t>
            </a:r>
            <a:r>
              <a:rPr kumimoji="1" lang="en-US" altLang="ko-KR" sz="2400" b="1" baseline="-25000">
                <a:latin typeface="굴림" pitchFamily="50" charset="-128"/>
                <a:ea typeface="굴림" pitchFamily="50" charset="-128"/>
              </a:rPr>
              <a:t>3</a:t>
            </a:r>
            <a:endParaRPr kumimoji="1" lang="en-US" altLang="ko-KR" sz="2400" b="1">
              <a:latin typeface="굴림" pitchFamily="50" charset="-128"/>
              <a:ea typeface="굴림" pitchFamily="50" charset="-128"/>
            </a:endParaRPr>
          </a:p>
        </p:txBody>
      </p:sp>
      <p:sp>
        <p:nvSpPr>
          <p:cNvPr id="11316" name="Text Box 51"/>
          <p:cNvSpPr txBox="1">
            <a:spLocks noChangeArrowheads="1"/>
          </p:cNvSpPr>
          <p:nvPr/>
        </p:nvSpPr>
        <p:spPr bwMode="auto">
          <a:xfrm>
            <a:off x="5105400" y="4191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2400" b="1">
                <a:latin typeface="굴림" pitchFamily="50" charset="-128"/>
                <a:ea typeface="굴림" pitchFamily="50" charset="-128"/>
              </a:rPr>
              <a:t>W</a:t>
            </a:r>
            <a:r>
              <a:rPr kumimoji="1" lang="en-US" altLang="ko-KR" sz="2400" b="1" baseline="-25000">
                <a:latin typeface="굴림" pitchFamily="50" charset="-128"/>
                <a:ea typeface="굴림" pitchFamily="50" charset="-128"/>
              </a:rPr>
              <a:t>m</a:t>
            </a:r>
            <a:endParaRPr kumimoji="1" lang="en-US" altLang="ko-KR" sz="2400" b="1">
              <a:latin typeface="굴림" pitchFamily="50" charset="-128"/>
              <a:ea typeface="굴림" pitchFamily="50" charset="-12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97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044E62-34EA-434A-9162-40F23B3F0D92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97B401-E3D5-4E33-A160-E74EDB14CCA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smtClean="0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ea typeface="굴림" pitchFamily="50" charset="-128"/>
              </a:rPr>
              <a:t>Three layers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800" smtClean="0">
                <a:ea typeface="굴림" pitchFamily="50" charset="-128"/>
              </a:rPr>
              <a:t>Input layer</a:t>
            </a:r>
          </a:p>
          <a:p>
            <a:pPr lvl="1" eaLnBrk="1" hangingPunct="1"/>
            <a:r>
              <a:rPr lang="en-US" altLang="ko-KR" sz="2400" smtClean="0">
                <a:ea typeface="굴림" pitchFamily="50" charset="-128"/>
              </a:rPr>
              <a:t>Source nodes that connect to the network to its environment</a:t>
            </a:r>
          </a:p>
          <a:p>
            <a:pPr eaLnBrk="1" hangingPunct="1"/>
            <a:r>
              <a:rPr lang="en-US" altLang="ko-KR" sz="2800" smtClean="0">
                <a:ea typeface="굴림" pitchFamily="50" charset="-128"/>
              </a:rPr>
              <a:t>Hidden layer</a:t>
            </a:r>
          </a:p>
          <a:p>
            <a:pPr lvl="1" eaLnBrk="1" hangingPunct="1"/>
            <a:r>
              <a:rPr lang="en-US" altLang="ko-KR" sz="2400" smtClean="0">
                <a:ea typeface="굴림" pitchFamily="50" charset="-128"/>
              </a:rPr>
              <a:t>Hidden units provide a set of basis function</a:t>
            </a:r>
          </a:p>
          <a:p>
            <a:pPr lvl="1" eaLnBrk="1" hangingPunct="1"/>
            <a:r>
              <a:rPr lang="en-US" altLang="ko-KR" sz="2400" smtClean="0">
                <a:ea typeface="굴림" pitchFamily="50" charset="-128"/>
              </a:rPr>
              <a:t>High dimensionality</a:t>
            </a:r>
          </a:p>
          <a:p>
            <a:pPr eaLnBrk="1" hangingPunct="1"/>
            <a:r>
              <a:rPr lang="en-US" altLang="ko-KR" sz="2800" smtClean="0">
                <a:ea typeface="굴림" pitchFamily="50" charset="-128"/>
              </a:rPr>
              <a:t>Output layer</a:t>
            </a:r>
          </a:p>
          <a:p>
            <a:pPr lvl="1" eaLnBrk="1" hangingPunct="1"/>
            <a:r>
              <a:rPr lang="en-US" altLang="ko-KR" sz="2400" smtClean="0">
                <a:ea typeface="굴림" pitchFamily="50" charset="-128"/>
              </a:rPr>
              <a:t>Linear combination of hidden functions</a:t>
            </a: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0" y="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800" b="1">
                <a:solidFill>
                  <a:schemeClr val="accent2"/>
                </a:solidFill>
                <a:latin typeface="휴먼옛체" pitchFamily="18" charset="-127"/>
                <a:ea typeface="휴먼옛체" pitchFamily="18" charset="-127"/>
              </a:rPr>
              <a:t>architecture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10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0BF2E7-9B0B-4A73-AB36-807368EAFFCB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C559A6-F71D-4FF2-B4A5-FFFB18D9340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 smtClean="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ea typeface="굴림" pitchFamily="50" charset="-128"/>
              </a:rPr>
              <a:t>Radial basis function</a:t>
            </a:r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990600" y="3200400"/>
            <a:ext cx="5867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b="1">
                <a:latin typeface="굴림" pitchFamily="50" charset="-128"/>
                <a:ea typeface="굴림" pitchFamily="50" charset="-128"/>
              </a:rPr>
              <a:t>h</a:t>
            </a:r>
            <a:r>
              <a:rPr kumimoji="1" lang="en-US" altLang="ko-KR" b="1" baseline="-25000">
                <a:latin typeface="굴림" pitchFamily="50" charset="-128"/>
                <a:ea typeface="굴림" pitchFamily="50" charset="-128"/>
              </a:rPr>
              <a:t>j</a:t>
            </a:r>
            <a:r>
              <a:rPr kumimoji="1" lang="en-US" altLang="ko-KR" b="1">
                <a:latin typeface="굴림" pitchFamily="50" charset="-128"/>
                <a:ea typeface="굴림" pitchFamily="50" charset="-128"/>
              </a:rPr>
              <a:t>(x)</a:t>
            </a:r>
            <a:r>
              <a:rPr kumimoji="1" lang="en-US" altLang="ko-KR" b="1" baseline="-25000">
                <a:latin typeface="굴림" pitchFamily="50" charset="-128"/>
                <a:ea typeface="굴림" pitchFamily="50" charset="-128"/>
              </a:rPr>
              <a:t> </a:t>
            </a:r>
            <a:r>
              <a:rPr kumimoji="1" lang="en-US" altLang="ko-KR" b="1">
                <a:latin typeface="굴림" pitchFamily="50" charset="-128"/>
                <a:ea typeface="굴림" pitchFamily="50" charset="-128"/>
              </a:rPr>
              <a:t>= exp( -(x-c</a:t>
            </a:r>
            <a:r>
              <a:rPr kumimoji="1" lang="en-US" altLang="ko-KR" b="1" baseline="-25000">
                <a:latin typeface="굴림" pitchFamily="50" charset="-128"/>
                <a:ea typeface="굴림" pitchFamily="50" charset="-128"/>
              </a:rPr>
              <a:t>j</a:t>
            </a:r>
            <a:r>
              <a:rPr kumimoji="1" lang="en-US" altLang="ko-KR" b="1">
                <a:latin typeface="굴림" pitchFamily="50" charset="-128"/>
                <a:ea typeface="굴림" pitchFamily="50" charset="-128"/>
              </a:rPr>
              <a:t>)</a:t>
            </a:r>
            <a:r>
              <a:rPr kumimoji="1" lang="en-US" altLang="ko-KR" b="1" baseline="30000">
                <a:latin typeface="굴림" pitchFamily="50" charset="-128"/>
                <a:ea typeface="굴림" pitchFamily="50" charset="-128"/>
              </a:rPr>
              <a:t>2</a:t>
            </a:r>
            <a:r>
              <a:rPr kumimoji="1" lang="en-US" altLang="ko-KR" b="1">
                <a:latin typeface="굴림" pitchFamily="50" charset="-128"/>
                <a:ea typeface="굴림" pitchFamily="50" charset="-128"/>
              </a:rPr>
              <a:t> / r</a:t>
            </a:r>
            <a:r>
              <a:rPr kumimoji="1" lang="en-US" altLang="ko-KR" b="1" baseline="-25000">
                <a:latin typeface="굴림" pitchFamily="50" charset="-128"/>
                <a:ea typeface="굴림" pitchFamily="50" charset="-128"/>
              </a:rPr>
              <a:t>j</a:t>
            </a:r>
            <a:r>
              <a:rPr kumimoji="1" lang="en-US" altLang="ko-KR" b="1" baseline="30000">
                <a:latin typeface="굴림" pitchFamily="50" charset="-128"/>
                <a:ea typeface="굴림" pitchFamily="50" charset="-128"/>
              </a:rPr>
              <a:t>2</a:t>
            </a:r>
            <a:r>
              <a:rPr kumimoji="1" lang="en-US" altLang="ko-KR" b="1">
                <a:latin typeface="굴림" pitchFamily="50" charset="-128"/>
                <a:ea typeface="굴림" pitchFamily="50" charset="-128"/>
              </a:rPr>
              <a:t> )</a:t>
            </a:r>
          </a:p>
        </p:txBody>
      </p:sp>
      <p:sp>
        <p:nvSpPr>
          <p:cNvPr id="15366" name="Text Box 4"/>
          <p:cNvSpPr txBox="1">
            <a:spLocks noChangeArrowheads="1"/>
          </p:cNvSpPr>
          <p:nvPr/>
        </p:nvSpPr>
        <p:spPr bwMode="auto">
          <a:xfrm>
            <a:off x="990600" y="2122488"/>
            <a:ext cx="5410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b="1">
                <a:latin typeface="굴림" pitchFamily="50" charset="-128"/>
                <a:ea typeface="굴림" pitchFamily="50" charset="-128"/>
              </a:rPr>
              <a:t>f(x) = </a:t>
            </a:r>
            <a:r>
              <a:rPr kumimoji="1" lang="en-US" altLang="ko-KR" b="1">
                <a:latin typeface="굴림" pitchFamily="50" charset="-128"/>
                <a:ea typeface="굴림" pitchFamily="50" charset="-128"/>
                <a:sym typeface="Symbol" panose="05050102010706020507" pitchFamily="18" charset="2"/>
              </a:rPr>
              <a:t> w</a:t>
            </a:r>
            <a:r>
              <a:rPr kumimoji="1" lang="en-US" altLang="ko-KR" b="1" baseline="-25000">
                <a:latin typeface="굴림" pitchFamily="50" charset="-128"/>
                <a:ea typeface="굴림" pitchFamily="50" charset="-128"/>
                <a:sym typeface="Symbol" panose="05050102010706020507" pitchFamily="18" charset="2"/>
              </a:rPr>
              <a:t>j</a:t>
            </a:r>
            <a:r>
              <a:rPr kumimoji="1" lang="en-US" altLang="ko-KR" b="1">
                <a:latin typeface="굴림" pitchFamily="50" charset="-128"/>
                <a:ea typeface="굴림" pitchFamily="50" charset="-128"/>
                <a:sym typeface="Symbol" panose="05050102010706020507" pitchFamily="18" charset="2"/>
              </a:rPr>
              <a:t>h</a:t>
            </a:r>
            <a:r>
              <a:rPr kumimoji="1" lang="en-US" altLang="ko-KR" b="1" baseline="-25000">
                <a:latin typeface="굴림" pitchFamily="50" charset="-128"/>
                <a:ea typeface="굴림" pitchFamily="50" charset="-128"/>
                <a:sym typeface="Symbol" panose="05050102010706020507" pitchFamily="18" charset="2"/>
              </a:rPr>
              <a:t>j</a:t>
            </a:r>
            <a:r>
              <a:rPr kumimoji="1" lang="en-US" altLang="ko-KR" b="1">
                <a:latin typeface="굴림" pitchFamily="50" charset="-128"/>
                <a:ea typeface="굴림" pitchFamily="50" charset="-128"/>
                <a:sym typeface="Symbol" panose="05050102010706020507" pitchFamily="18" charset="2"/>
              </a:rPr>
              <a:t>(x)</a:t>
            </a:r>
            <a:endParaRPr kumimoji="1" lang="en-US" altLang="ko-KR" b="1">
              <a:latin typeface="굴림" pitchFamily="50" charset="-128"/>
              <a:ea typeface="굴림" pitchFamily="50" charset="-128"/>
            </a:endParaRPr>
          </a:p>
        </p:txBody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2209800" y="2590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400" b="1">
                <a:latin typeface="굴림" pitchFamily="50" charset="-128"/>
                <a:ea typeface="굴림" pitchFamily="50" charset="-128"/>
              </a:rPr>
              <a:t>j=1</a:t>
            </a:r>
          </a:p>
        </p:txBody>
      </p:sp>
      <p:sp>
        <p:nvSpPr>
          <p:cNvPr id="15368" name="Text Box 6"/>
          <p:cNvSpPr txBox="1">
            <a:spLocks noChangeArrowheads="1"/>
          </p:cNvSpPr>
          <p:nvPr/>
        </p:nvSpPr>
        <p:spPr bwMode="auto">
          <a:xfrm>
            <a:off x="2286000" y="19812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400" b="1">
                <a:latin typeface="굴림" pitchFamily="50" charset="-128"/>
                <a:ea typeface="굴림" pitchFamily="50" charset="-128"/>
              </a:rPr>
              <a:t>m</a:t>
            </a:r>
          </a:p>
        </p:txBody>
      </p:sp>
      <p:sp>
        <p:nvSpPr>
          <p:cNvPr id="15369" name="Text Box 7"/>
          <p:cNvSpPr txBox="1">
            <a:spLocks noChangeArrowheads="1"/>
          </p:cNvSpPr>
          <p:nvPr/>
        </p:nvSpPr>
        <p:spPr bwMode="auto">
          <a:xfrm>
            <a:off x="2438400" y="4495800"/>
            <a:ext cx="49530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800" b="1">
                <a:latin typeface="굴림" pitchFamily="50" charset="-128"/>
                <a:ea typeface="굴림" pitchFamily="50" charset="-128"/>
              </a:rPr>
              <a:t>Where	c</a:t>
            </a:r>
            <a:r>
              <a:rPr kumimoji="1" lang="en-US" altLang="ko-KR" sz="1800" b="1" baseline="-25000">
                <a:latin typeface="굴림" pitchFamily="50" charset="-128"/>
                <a:ea typeface="굴림" pitchFamily="50" charset="-128"/>
              </a:rPr>
              <a:t>j</a:t>
            </a:r>
            <a:r>
              <a:rPr kumimoji="1" lang="en-US" altLang="ko-KR" sz="1800" b="1">
                <a:latin typeface="굴림" pitchFamily="50" charset="-128"/>
                <a:ea typeface="굴림" pitchFamily="50" charset="-128"/>
              </a:rPr>
              <a:t> is center of a region,</a:t>
            </a:r>
          </a:p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800" b="1">
                <a:latin typeface="굴림" pitchFamily="50" charset="-128"/>
                <a:ea typeface="굴림" pitchFamily="50" charset="-128"/>
              </a:rPr>
              <a:t>	r</a:t>
            </a:r>
            <a:r>
              <a:rPr kumimoji="1" lang="en-US" altLang="ko-KR" sz="1800" b="1" baseline="-25000">
                <a:latin typeface="굴림" pitchFamily="50" charset="-128"/>
                <a:ea typeface="굴림" pitchFamily="50" charset="-128"/>
              </a:rPr>
              <a:t>j</a:t>
            </a:r>
            <a:r>
              <a:rPr kumimoji="1" lang="en-US" altLang="ko-KR" sz="1800" b="1">
                <a:latin typeface="굴림" pitchFamily="50" charset="-128"/>
                <a:ea typeface="굴림" pitchFamily="50" charset="-128"/>
              </a:rPr>
              <a:t> is width of the receptive field </a:t>
            </a:r>
          </a:p>
        </p:txBody>
      </p:sp>
      <p:sp>
        <p:nvSpPr>
          <p:cNvPr id="15370" name="Text Box 8"/>
          <p:cNvSpPr txBox="1">
            <a:spLocks noChangeArrowheads="1"/>
          </p:cNvSpPr>
          <p:nvPr/>
        </p:nvSpPr>
        <p:spPr bwMode="auto">
          <a:xfrm>
            <a:off x="0" y="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800" b="1">
                <a:solidFill>
                  <a:schemeClr val="accent2"/>
                </a:solidFill>
                <a:latin typeface="휴먼옛체" pitchFamily="18" charset="-127"/>
                <a:ea typeface="휴먼옛체" pitchFamily="18" charset="-127"/>
              </a:rPr>
              <a:t>architecture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13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498DD3-EC22-4A0F-BC98-2CD71EA20839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0DDEC8-5037-40E3-A0AC-E3BCF1EE99E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ea typeface="굴림" pitchFamily="50" charset="-128"/>
              </a:rPr>
              <a:t>In MLP</a:t>
            </a: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0" y="0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800" b="1">
                <a:solidFill>
                  <a:schemeClr val="accent2"/>
                </a:solidFill>
                <a:latin typeface="휴먼옛체" pitchFamily="18" charset="-127"/>
                <a:ea typeface="휴먼옛체" pitchFamily="18" charset="-127"/>
              </a:rPr>
              <a:t>introduction</a:t>
            </a:r>
          </a:p>
        </p:txBody>
      </p:sp>
      <p:grpSp>
        <p:nvGrpSpPr>
          <p:cNvPr id="17414" name="Group 4"/>
          <p:cNvGrpSpPr>
            <a:grpSpLocks/>
          </p:cNvGrpSpPr>
          <p:nvPr/>
        </p:nvGrpSpPr>
        <p:grpSpPr bwMode="auto">
          <a:xfrm>
            <a:off x="1905000" y="1981200"/>
            <a:ext cx="4572000" cy="3733800"/>
            <a:chOff x="1200" y="1248"/>
            <a:chExt cx="2880" cy="2352"/>
          </a:xfrm>
        </p:grpSpPr>
        <p:sp>
          <p:nvSpPr>
            <p:cNvPr id="17418" name="Line 5"/>
            <p:cNvSpPr>
              <a:spLocks noChangeShapeType="1"/>
            </p:cNvSpPr>
            <p:nvPr/>
          </p:nvSpPr>
          <p:spPr bwMode="auto">
            <a:xfrm>
              <a:off x="1488" y="3216"/>
              <a:ext cx="25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19" name="Line 6"/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0" cy="22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20" name="Rectangle 7"/>
            <p:cNvSpPr>
              <a:spLocks noChangeArrowheads="1"/>
            </p:cNvSpPr>
            <p:nvPr/>
          </p:nvSpPr>
          <p:spPr bwMode="auto">
            <a:xfrm>
              <a:off x="2448" y="2016"/>
              <a:ext cx="9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421" name="Rectangle 8"/>
            <p:cNvSpPr>
              <a:spLocks noChangeArrowheads="1"/>
            </p:cNvSpPr>
            <p:nvPr/>
          </p:nvSpPr>
          <p:spPr bwMode="auto">
            <a:xfrm>
              <a:off x="3072" y="1776"/>
              <a:ext cx="9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422" name="Rectangle 9"/>
            <p:cNvSpPr>
              <a:spLocks noChangeArrowheads="1"/>
            </p:cNvSpPr>
            <p:nvPr/>
          </p:nvSpPr>
          <p:spPr bwMode="auto">
            <a:xfrm>
              <a:off x="3744" y="2496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423" name="Rectangle 10"/>
            <p:cNvSpPr>
              <a:spLocks noChangeArrowheads="1"/>
            </p:cNvSpPr>
            <p:nvPr/>
          </p:nvSpPr>
          <p:spPr bwMode="auto">
            <a:xfrm>
              <a:off x="2208" y="2016"/>
              <a:ext cx="9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424" name="Rectangle 11"/>
            <p:cNvSpPr>
              <a:spLocks noChangeArrowheads="1"/>
            </p:cNvSpPr>
            <p:nvPr/>
          </p:nvSpPr>
          <p:spPr bwMode="auto">
            <a:xfrm>
              <a:off x="2400" y="1872"/>
              <a:ext cx="9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425" name="Rectangle 12"/>
            <p:cNvSpPr>
              <a:spLocks noChangeArrowheads="1"/>
            </p:cNvSpPr>
            <p:nvPr/>
          </p:nvSpPr>
          <p:spPr bwMode="auto">
            <a:xfrm>
              <a:off x="3648" y="2736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426" name="Rectangle 13"/>
            <p:cNvSpPr>
              <a:spLocks noChangeArrowheads="1"/>
            </p:cNvSpPr>
            <p:nvPr/>
          </p:nvSpPr>
          <p:spPr bwMode="auto">
            <a:xfrm>
              <a:off x="3216" y="3024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427" name="Rectangle 14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428" name="Rectangle 15"/>
            <p:cNvSpPr>
              <a:spLocks noChangeArrowheads="1"/>
            </p:cNvSpPr>
            <p:nvPr/>
          </p:nvSpPr>
          <p:spPr bwMode="auto">
            <a:xfrm>
              <a:off x="2880" y="2880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429" name="Oval 16"/>
            <p:cNvSpPr>
              <a:spLocks noChangeArrowheads="1"/>
            </p:cNvSpPr>
            <p:nvPr/>
          </p:nvSpPr>
          <p:spPr bwMode="auto">
            <a:xfrm>
              <a:off x="1536" y="2976"/>
              <a:ext cx="96" cy="96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430" name="Line 17"/>
            <p:cNvSpPr>
              <a:spLocks noChangeShapeType="1"/>
            </p:cNvSpPr>
            <p:nvPr/>
          </p:nvSpPr>
          <p:spPr bwMode="auto">
            <a:xfrm flipH="1">
              <a:off x="1200" y="1248"/>
              <a:ext cx="2880" cy="235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aphicFrame>
        <p:nvGraphicFramePr>
          <p:cNvPr id="17415" name="Object 20"/>
          <p:cNvGraphicFramePr>
            <a:graphicFrameLocks noChangeAspect="1"/>
          </p:cNvGraphicFramePr>
          <p:nvPr/>
        </p:nvGraphicFramePr>
        <p:xfrm>
          <a:off x="2538413" y="5875338"/>
          <a:ext cx="326072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Equation" r:id="rId6" imgW="685800" imgH="203040" progId="Equation.3">
                  <p:embed/>
                </p:oleObj>
              </mc:Choice>
              <mc:Fallback>
                <p:oleObj name="Equation" r:id="rId6" imgW="685800" imgH="2030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5875338"/>
                        <a:ext cx="326072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TextBox 1"/>
          <p:cNvSpPr txBox="1">
            <a:spLocks noChangeArrowheads="1"/>
          </p:cNvSpPr>
          <p:nvPr/>
        </p:nvSpPr>
        <p:spPr bwMode="auto">
          <a:xfrm>
            <a:off x="6477000" y="6172200"/>
            <a:ext cx="1381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/>
              <a:t>(sigmoid)</a:t>
            </a:r>
            <a:endParaRPr lang="en-IN" alt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26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2185E7-03E1-4603-BBF6-E6471792F44D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4/16/2020</a:t>
            </a:fld>
            <a:endParaRPr lang="en-US" altLang="en-US" sz="1400" smtClean="0"/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AEA687-CA6D-4441-ADE9-D1329ACAF42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smtClean="0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ea typeface="굴림" pitchFamily="50" charset="-128"/>
              </a:rPr>
              <a:t>In RBFN</a:t>
            </a:r>
          </a:p>
        </p:txBody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0" y="0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r>
              <a:rPr kumimoji="1" lang="en-US" altLang="ko-KR" sz="1800" b="1">
                <a:solidFill>
                  <a:schemeClr val="accent2"/>
                </a:solidFill>
                <a:latin typeface="휴먼옛체" pitchFamily="18" charset="-127"/>
                <a:ea typeface="휴먼옛체" pitchFamily="18" charset="-127"/>
              </a:rPr>
              <a:t>introduction</a:t>
            </a:r>
          </a:p>
        </p:txBody>
      </p:sp>
      <p:grpSp>
        <p:nvGrpSpPr>
          <p:cNvPr id="19462" name="Group 4"/>
          <p:cNvGrpSpPr>
            <a:grpSpLocks/>
          </p:cNvGrpSpPr>
          <p:nvPr/>
        </p:nvGrpSpPr>
        <p:grpSpPr bwMode="auto">
          <a:xfrm>
            <a:off x="2362200" y="2133600"/>
            <a:ext cx="4038600" cy="3581400"/>
            <a:chOff x="1488" y="1344"/>
            <a:chExt cx="2544" cy="2256"/>
          </a:xfrm>
        </p:grpSpPr>
        <p:sp>
          <p:nvSpPr>
            <p:cNvPr id="19466" name="Line 5"/>
            <p:cNvSpPr>
              <a:spLocks noChangeShapeType="1"/>
            </p:cNvSpPr>
            <p:nvPr/>
          </p:nvSpPr>
          <p:spPr bwMode="auto">
            <a:xfrm>
              <a:off x="1488" y="3216"/>
              <a:ext cx="25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67" name="Line 6"/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0" cy="22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68" name="Rectangle 7"/>
            <p:cNvSpPr>
              <a:spLocks noChangeArrowheads="1"/>
            </p:cNvSpPr>
            <p:nvPr/>
          </p:nvSpPr>
          <p:spPr bwMode="auto">
            <a:xfrm>
              <a:off x="2448" y="2016"/>
              <a:ext cx="9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69" name="Rectangle 8"/>
            <p:cNvSpPr>
              <a:spLocks noChangeArrowheads="1"/>
            </p:cNvSpPr>
            <p:nvPr/>
          </p:nvSpPr>
          <p:spPr bwMode="auto">
            <a:xfrm>
              <a:off x="3744" y="2496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70" name="Rectangle 9"/>
            <p:cNvSpPr>
              <a:spLocks noChangeArrowheads="1"/>
            </p:cNvSpPr>
            <p:nvPr/>
          </p:nvSpPr>
          <p:spPr bwMode="auto">
            <a:xfrm>
              <a:off x="2208" y="2016"/>
              <a:ext cx="9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71" name="Rectangle 10"/>
            <p:cNvSpPr>
              <a:spLocks noChangeArrowheads="1"/>
            </p:cNvSpPr>
            <p:nvPr/>
          </p:nvSpPr>
          <p:spPr bwMode="auto">
            <a:xfrm>
              <a:off x="2400" y="1872"/>
              <a:ext cx="9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72" name="Rectangle 11"/>
            <p:cNvSpPr>
              <a:spLocks noChangeArrowheads="1"/>
            </p:cNvSpPr>
            <p:nvPr/>
          </p:nvSpPr>
          <p:spPr bwMode="auto">
            <a:xfrm>
              <a:off x="3648" y="2736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73" name="Rectangle 12"/>
            <p:cNvSpPr>
              <a:spLocks noChangeArrowheads="1"/>
            </p:cNvSpPr>
            <p:nvPr/>
          </p:nvSpPr>
          <p:spPr bwMode="auto">
            <a:xfrm>
              <a:off x="3216" y="3024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74" name="Rectangle 13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75" name="Rectangle 14"/>
            <p:cNvSpPr>
              <a:spLocks noChangeArrowheads="1"/>
            </p:cNvSpPr>
            <p:nvPr/>
          </p:nvSpPr>
          <p:spPr bwMode="auto">
            <a:xfrm>
              <a:off x="2880" y="2880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76" name="Oval 15"/>
            <p:cNvSpPr>
              <a:spLocks noChangeArrowheads="1"/>
            </p:cNvSpPr>
            <p:nvPr/>
          </p:nvSpPr>
          <p:spPr bwMode="auto">
            <a:xfrm>
              <a:off x="1536" y="2976"/>
              <a:ext cx="96" cy="96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77" name="Oval 16"/>
            <p:cNvSpPr>
              <a:spLocks noChangeArrowheads="1"/>
            </p:cNvSpPr>
            <p:nvPr/>
          </p:nvSpPr>
          <p:spPr bwMode="auto">
            <a:xfrm>
              <a:off x="2168" y="1800"/>
              <a:ext cx="432" cy="43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78" name="Rectangle 17"/>
            <p:cNvSpPr>
              <a:spLocks noChangeArrowheads="1"/>
            </p:cNvSpPr>
            <p:nvPr/>
          </p:nvSpPr>
          <p:spPr bwMode="auto">
            <a:xfrm>
              <a:off x="3072" y="1776"/>
              <a:ext cx="9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79" name="Oval 18"/>
            <p:cNvSpPr>
              <a:spLocks noChangeArrowheads="1"/>
            </p:cNvSpPr>
            <p:nvPr/>
          </p:nvSpPr>
          <p:spPr bwMode="auto">
            <a:xfrm>
              <a:off x="3024" y="1728"/>
              <a:ext cx="192" cy="19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80" name="Oval 19"/>
            <p:cNvSpPr>
              <a:spLocks noChangeArrowheads="1"/>
            </p:cNvSpPr>
            <p:nvPr/>
          </p:nvSpPr>
          <p:spPr bwMode="auto">
            <a:xfrm>
              <a:off x="2832" y="2688"/>
              <a:ext cx="576" cy="52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81" name="Oval 20"/>
            <p:cNvSpPr>
              <a:spLocks noChangeArrowheads="1"/>
            </p:cNvSpPr>
            <p:nvPr/>
          </p:nvSpPr>
          <p:spPr bwMode="auto">
            <a:xfrm>
              <a:off x="3536" y="2464"/>
              <a:ext cx="384" cy="38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aphicFrame>
        <p:nvGraphicFramePr>
          <p:cNvPr id="19463" name="Object 23"/>
          <p:cNvGraphicFramePr>
            <a:graphicFrameLocks noChangeAspect="1"/>
          </p:cNvGraphicFramePr>
          <p:nvPr/>
        </p:nvGraphicFramePr>
        <p:xfrm>
          <a:off x="2606675" y="5926138"/>
          <a:ext cx="326072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Equation" r:id="rId6" imgW="685800" imgH="203040" progId="Equation.3">
                  <p:embed/>
                </p:oleObj>
              </mc:Choice>
              <mc:Fallback>
                <p:oleObj name="Equation" r:id="rId6" imgW="685800" imgH="2030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5" y="5926138"/>
                        <a:ext cx="326072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TextBox 24"/>
          <p:cNvSpPr txBox="1">
            <a:spLocks noChangeArrowheads="1"/>
          </p:cNvSpPr>
          <p:nvPr/>
        </p:nvSpPr>
        <p:spPr bwMode="auto">
          <a:xfrm>
            <a:off x="6399213" y="6018213"/>
            <a:ext cx="14493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/>
              <a:t>(gaussian)</a:t>
            </a:r>
            <a:endParaRPr lang="en-IN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69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14484</TotalTime>
  <Words>904</Words>
  <Application>Microsoft Office PowerPoint</Application>
  <PresentationFormat>On-screen Show (4:3)</PresentationFormat>
  <Paragraphs>311</Paragraphs>
  <Slides>34</Slides>
  <Notes>17</Notes>
  <HiddenSlides>0</HiddenSlides>
  <MMClips>34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Times New Roman</vt:lpstr>
      <vt:lpstr>Arial</vt:lpstr>
      <vt:lpstr>굴림</vt:lpstr>
      <vt:lpstr>휴먼옛체</vt:lpstr>
      <vt:lpstr>Symbol</vt:lpstr>
      <vt:lpstr>Bookshelf Symbol 4</vt:lpstr>
      <vt:lpstr>Default Design</vt:lpstr>
      <vt:lpstr>Microsoft Equation 3.0</vt:lpstr>
      <vt:lpstr>Microsoft Word Document</vt:lpstr>
      <vt:lpstr>Microsoft Word 97 - 2003 Document</vt:lpstr>
      <vt:lpstr>MathType 6.0 Equation</vt:lpstr>
      <vt:lpstr>Radial Basis Function Networks</vt:lpstr>
      <vt:lpstr>RBFNN vs MLP</vt:lpstr>
      <vt:lpstr>Radial Basis Function Network</vt:lpstr>
      <vt:lpstr>Radial Basis Function Network</vt:lpstr>
      <vt:lpstr>architecture</vt:lpstr>
      <vt:lpstr>Three layers</vt:lpstr>
      <vt:lpstr>Radial basis function</vt:lpstr>
      <vt:lpstr>In MLP</vt:lpstr>
      <vt:lpstr>In RBFN</vt:lpstr>
      <vt:lpstr>Gaussian RBF φ</vt:lpstr>
      <vt:lpstr>RBF network fits an unknown function</vt:lpstr>
      <vt:lpstr>Fitting a curve using RBFNN</vt:lpstr>
      <vt:lpstr>PowerPoint Presentation</vt:lpstr>
      <vt:lpstr>PowerPoint Presentation</vt:lpstr>
      <vt:lpstr>PowerPoint Presentation</vt:lpstr>
      <vt:lpstr>PowerPoint Presentation</vt:lpstr>
      <vt:lpstr>Types of φ</vt:lpstr>
      <vt:lpstr>Example: the XOR problem </vt:lpstr>
      <vt:lpstr>PowerPoint Presentation</vt:lpstr>
      <vt:lpstr>PowerPoint Presentation</vt:lpstr>
      <vt:lpstr>RBF network parameters</vt:lpstr>
      <vt:lpstr>Learning Algorithm 1</vt:lpstr>
      <vt:lpstr>Learning Algorithm 1</vt:lpstr>
      <vt:lpstr>Learning Algorithm 1</vt:lpstr>
      <vt:lpstr>Learning Algorithm 1</vt:lpstr>
      <vt:lpstr>Interpolation Theorem (Michelli 1986)</vt:lpstr>
      <vt:lpstr>Radial Basis Functions</vt:lpstr>
      <vt:lpstr>Learning Algorithm 1: summary</vt:lpstr>
      <vt:lpstr>Learning Algorithm 2: summary</vt:lpstr>
      <vt:lpstr>Learning Algorithm #3: Gradient descent over output error</vt:lpstr>
      <vt:lpstr>Learning formula</vt:lpstr>
      <vt:lpstr>MLP vs RBFN</vt:lpstr>
      <vt:lpstr>Extensions</vt:lpstr>
      <vt:lpstr>Approximation </vt:lpstr>
    </vt:vector>
  </TitlesOfParts>
  <Company>Technion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rudzsky</dc:creator>
  <cp:lastModifiedBy>SRINIVASAN</cp:lastModifiedBy>
  <cp:revision>258</cp:revision>
  <dcterms:created xsi:type="dcterms:W3CDTF">2001-12-02T09:08:54Z</dcterms:created>
  <dcterms:modified xsi:type="dcterms:W3CDTF">2020-04-16T14:46:06Z</dcterms:modified>
</cp:coreProperties>
</file>